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994150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97727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05055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7280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42686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694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2472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63626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059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36436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30907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B2932-45A0-414C-8BEF-BEA36FF04A1C}" type="datetimeFigureOut">
              <a:rPr lang="id-ID" smtClean="0"/>
              <a:pPr/>
              <a:t>17/06/2014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B7A64-B41F-4D19-A579-021DF67E7B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3554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057399"/>
          </a:xfrm>
        </p:spPr>
        <p:txBody>
          <a:bodyPr>
            <a:noAutofit/>
          </a:bodyPr>
          <a:lstStyle/>
          <a:p>
            <a:r>
              <a:rPr lang="id-ID" sz="5400" b="1" dirty="0" smtClean="0"/>
              <a:t>BAB I </a:t>
            </a:r>
            <a:br>
              <a:rPr lang="id-ID" sz="5400" b="1" dirty="0" smtClean="0"/>
            </a:br>
            <a:r>
              <a:rPr lang="id-ID" sz="5400" b="1" dirty="0" smtClean="0"/>
              <a:t>MENGENAL AKUNTANSI MANAJEMEN</a:t>
            </a:r>
            <a:endParaRPr lang="id-ID" sz="5400" b="1" dirty="0"/>
          </a:p>
        </p:txBody>
      </p:sp>
    </p:spTree>
    <p:extLst>
      <p:ext uri="{BB962C8B-B14F-4D97-AF65-F5344CB8AC3E}">
        <p14:creationId xmlns:p14="http://schemas.microsoft.com/office/powerpoint/2010/main" xmlns="" val="3692175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b="1" dirty="0"/>
              <a:t>Orientasi Waktu. </a:t>
            </a:r>
            <a:r>
              <a:rPr lang="id-ID" dirty="0"/>
              <a:t>Orientasi waktu informasi akuntansi manajemen adalah masa depan. </a:t>
            </a:r>
            <a:endParaRPr lang="id-ID" dirty="0" smtClean="0"/>
          </a:p>
          <a:p>
            <a:pPr algn="just">
              <a:lnSpc>
                <a:spcPct val="120000"/>
              </a:lnSpc>
            </a:pPr>
            <a:r>
              <a:rPr lang="id-ID" dirty="0" smtClean="0"/>
              <a:t>Salah </a:t>
            </a:r>
            <a:r>
              <a:rPr lang="id-ID" dirty="0"/>
              <a:t>satu kriteria relevansi tersebut adalah dapat </a:t>
            </a:r>
            <a:r>
              <a:rPr lang="id-ID" dirty="0" smtClean="0"/>
              <a:t>digunakan untuk </a:t>
            </a:r>
            <a:r>
              <a:rPr lang="id-ID" dirty="0"/>
              <a:t>memprediksi. Informasi rencana penjualan, rencana produksi, dan target laba </a:t>
            </a:r>
            <a:endParaRPr lang="id-ID" dirty="0" smtClean="0"/>
          </a:p>
          <a:p>
            <a:pPr algn="just">
              <a:lnSpc>
                <a:spcPct val="120000"/>
              </a:lnSpc>
            </a:pPr>
            <a:r>
              <a:rPr lang="id-ID" dirty="0" smtClean="0"/>
              <a:t>Penekanan informasi </a:t>
            </a:r>
            <a:r>
              <a:rPr lang="id-ID" dirty="0"/>
              <a:t>akuntansi manajemen adalah pengambilan keputusan yang memengaruhi </a:t>
            </a:r>
            <a:r>
              <a:rPr lang="id-ID" dirty="0" smtClean="0"/>
              <a:t>masa depan.</a:t>
            </a:r>
          </a:p>
          <a:p>
            <a:pPr>
              <a:lnSpc>
                <a:spcPct val="120000"/>
              </a:lnSpc>
            </a:pPr>
            <a:r>
              <a:rPr lang="id-ID" dirty="0"/>
              <a:t>Orientasi waktu informasi akuntansi keuangan adalah masa lalu. Semua data </a:t>
            </a:r>
            <a:r>
              <a:rPr lang="id-ID" dirty="0" smtClean="0"/>
              <a:t>yang dicatat </a:t>
            </a:r>
            <a:r>
              <a:rPr lang="id-ID" dirty="0"/>
              <a:t>adalah data yang sudah terjadi atau data historis. Data akuntansi yang belum terjadi </a:t>
            </a:r>
            <a:r>
              <a:rPr lang="id-ID" dirty="0" smtClean="0"/>
              <a:t> tidak </a:t>
            </a:r>
            <a:r>
              <a:rPr lang="id-ID" dirty="0"/>
              <a:t>boleh dicatat. </a:t>
            </a:r>
          </a:p>
        </p:txBody>
      </p:sp>
    </p:spTree>
    <p:extLst>
      <p:ext uri="{BB962C8B-B14F-4D97-AF65-F5344CB8AC3E}">
        <p14:creationId xmlns:p14="http://schemas.microsoft.com/office/powerpoint/2010/main" xmlns="" val="197317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id-ID" b="1" dirty="0"/>
              <a:t>Lingkup Informasi. </a:t>
            </a:r>
            <a:r>
              <a:rPr lang="id-ID" dirty="0"/>
              <a:t>Akuntansi manajemen menyajikan lingkup informasi secara </a:t>
            </a:r>
            <a:r>
              <a:rPr lang="id-ID" dirty="0" smtClean="0"/>
              <a:t>terperinci. </a:t>
            </a:r>
          </a:p>
          <a:p>
            <a:pPr algn="just">
              <a:lnSpc>
                <a:spcPct val="110000"/>
              </a:lnSpc>
            </a:pPr>
            <a:r>
              <a:rPr lang="fi-FI" dirty="0" smtClean="0"/>
              <a:t>Perencanaan</a:t>
            </a:r>
            <a:r>
              <a:rPr lang="fi-FI" dirty="0"/>
              <a:t>, pelaksanaan, pengendalian, penilaian kinerja, dan pengambilan </a:t>
            </a:r>
            <a:r>
              <a:rPr lang="fi-FI" dirty="0" smtClean="0"/>
              <a:t>keputusan</a:t>
            </a:r>
            <a:r>
              <a:rPr lang="id-ID" dirty="0" smtClean="0"/>
              <a:t> dilakukan </a:t>
            </a:r>
            <a:r>
              <a:rPr lang="id-ID" dirty="0"/>
              <a:t>terhadap semua aktivitas secara terperinci. </a:t>
            </a:r>
            <a:endParaRPr lang="id-ID" dirty="0" smtClean="0"/>
          </a:p>
          <a:p>
            <a:pPr algn="just">
              <a:lnSpc>
                <a:spcPct val="110000"/>
              </a:lnSpc>
            </a:pPr>
            <a:r>
              <a:rPr lang="id-ID" dirty="0" smtClean="0"/>
              <a:t>Informasi </a:t>
            </a:r>
            <a:r>
              <a:rPr lang="id-ID" dirty="0"/>
              <a:t>mengenai produk </a:t>
            </a:r>
            <a:r>
              <a:rPr lang="id-ID" dirty="0" smtClean="0"/>
              <a:t>cacat dan </a:t>
            </a:r>
            <a:r>
              <a:rPr lang="id-ID" dirty="0"/>
              <a:t>jenis mesin yang harus dibeli adalah contoh informasi yang terperinci</a:t>
            </a:r>
            <a:r>
              <a:rPr lang="id-ID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id-ID" dirty="0"/>
              <a:t>Informasi akuntansi yang disajikan akuntansi keuangan adalah informasi </a:t>
            </a:r>
            <a:r>
              <a:rPr lang="id-ID" dirty="0" smtClean="0"/>
              <a:t>yang ringkas</a:t>
            </a:r>
            <a:r>
              <a:rPr lang="id-ID" dirty="0"/>
              <a:t>. </a:t>
            </a:r>
            <a:endParaRPr lang="id-ID" dirty="0" smtClean="0"/>
          </a:p>
          <a:p>
            <a:pPr algn="just">
              <a:lnSpc>
                <a:spcPct val="110000"/>
              </a:lnSpc>
            </a:pPr>
            <a:r>
              <a:rPr lang="id-ID" dirty="0" smtClean="0"/>
              <a:t>Cakupan </a:t>
            </a:r>
            <a:r>
              <a:rPr lang="id-ID" dirty="0"/>
              <a:t>informasinya adalah aspek perusahaan secara menyeluruh </a:t>
            </a:r>
            <a:r>
              <a:rPr lang="id-ID" dirty="0" smtClean="0"/>
              <a:t>sehingga penyajiannya </a:t>
            </a:r>
            <a:r>
              <a:rPr lang="id-ID" dirty="0"/>
              <a:t>tidak detail terhadap suatu aktivitas tertentu.</a:t>
            </a:r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44296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1"/>
            <a:ext cx="8229600" cy="41910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b="1" dirty="0"/>
              <a:t>Bidang Pengetahuan. </a:t>
            </a:r>
            <a:r>
              <a:rPr lang="id-ID" dirty="0"/>
              <a:t>Proses manajerial membutuhkan berbagai jenis pengetahuan. </a:t>
            </a:r>
            <a:endParaRPr lang="id-ID" dirty="0" smtClean="0"/>
          </a:p>
          <a:p>
            <a:pPr algn="just">
              <a:lnSpc>
                <a:spcPct val="120000"/>
              </a:lnSpc>
            </a:pPr>
            <a:r>
              <a:rPr lang="id-ID" dirty="0" smtClean="0"/>
              <a:t>Ilmu ekonomi </a:t>
            </a:r>
            <a:r>
              <a:rPr lang="id-ID" dirty="0"/>
              <a:t>dan manajemen dibutuhkan untuk menjalankan bisnis secara </a:t>
            </a:r>
            <a:r>
              <a:rPr lang="id-ID" dirty="0" smtClean="0"/>
              <a:t>umum.</a:t>
            </a:r>
          </a:p>
          <a:p>
            <a:pPr algn="just">
              <a:lnSpc>
                <a:spcPct val="120000"/>
              </a:lnSpc>
            </a:pPr>
            <a:r>
              <a:rPr lang="id-ID" dirty="0" smtClean="0"/>
              <a:t>Ilmu psikologi </a:t>
            </a:r>
            <a:r>
              <a:rPr lang="id-ID" dirty="0"/>
              <a:t>diperlukan untuk mengembangkan dan memotivasi karyawan</a:t>
            </a:r>
            <a:r>
              <a:rPr lang="id-ID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id-ID" dirty="0" smtClean="0"/>
              <a:t>Ilmu teknik dibutuhkan </a:t>
            </a:r>
            <a:r>
              <a:rPr lang="id-ID" dirty="0"/>
              <a:t>untuk pengembangan produksi. Ilmu hukum digunakan untuk </a:t>
            </a:r>
            <a:r>
              <a:rPr lang="id-ID" dirty="0" smtClean="0"/>
              <a:t>penanganan perkara</a:t>
            </a:r>
            <a:r>
              <a:rPr lang="id-ID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 Standar </a:t>
            </a:r>
            <a:r>
              <a:rPr lang="id-ID" dirty="0" smtClean="0"/>
              <a:t>akunt</a:t>
            </a:r>
            <a:r>
              <a:rPr lang="id-ID" sz="3300" dirty="0" smtClean="0"/>
              <a:t>ansi tersebut </a:t>
            </a:r>
            <a:r>
              <a:rPr lang="id-ID" sz="3300" dirty="0"/>
              <a:t>hanya terkait dengan pengetahuan </a:t>
            </a:r>
            <a:r>
              <a:rPr lang="id-ID" dirty="0"/>
              <a:t>akuntansi. Penyusunan laporan </a:t>
            </a:r>
            <a:r>
              <a:rPr lang="id-ID" dirty="0" smtClean="0"/>
              <a:t>keuangan </a:t>
            </a:r>
            <a:r>
              <a:rPr lang="fi-FI" dirty="0" smtClean="0"/>
              <a:t>hanya </a:t>
            </a:r>
            <a:r>
              <a:rPr lang="fi-FI" dirty="0"/>
              <a:t>membutuhkan pengetahuan akuntansi saja.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845867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C. SISTEM INFORMASI </a:t>
            </a:r>
            <a:r>
              <a:rPr lang="id-ID" b="1" dirty="0"/>
              <a:t>AKUNTANSI MANAJEMEN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09800"/>
            <a:ext cx="8229600" cy="3781400"/>
          </a:xfrm>
        </p:spPr>
        <p:txBody>
          <a:bodyPr>
            <a:noAutofit/>
          </a:bodyPr>
          <a:lstStyle/>
          <a:p>
            <a:pPr algn="just"/>
            <a:r>
              <a:rPr lang="id-ID" sz="2500" b="1" dirty="0"/>
              <a:t>Informasi (</a:t>
            </a:r>
            <a:r>
              <a:rPr lang="id-ID" sz="2500" b="1" i="1" dirty="0"/>
              <a:t>information</a:t>
            </a:r>
            <a:r>
              <a:rPr lang="id-ID" sz="2500" b="1" dirty="0"/>
              <a:t>) </a:t>
            </a:r>
            <a:r>
              <a:rPr lang="id-ID" sz="2500" dirty="0"/>
              <a:t>adalah data yang mengandung arti. </a:t>
            </a:r>
            <a:endParaRPr lang="id-ID" sz="2500" dirty="0" smtClean="0"/>
          </a:p>
          <a:p>
            <a:pPr algn="just"/>
            <a:r>
              <a:rPr lang="id-ID" sz="2500" dirty="0" smtClean="0"/>
              <a:t>Data </a:t>
            </a:r>
            <a:r>
              <a:rPr lang="id-ID" sz="2500" dirty="0"/>
              <a:t>adalah fakta </a:t>
            </a:r>
            <a:r>
              <a:rPr lang="id-ID" sz="2500" dirty="0" smtClean="0"/>
              <a:t>berupa angka</a:t>
            </a:r>
            <a:r>
              <a:rPr lang="id-ID" sz="2500" dirty="0"/>
              <a:t>, karakter, simbol, gambar, tanda, isyarat, suara, atau bunyi yang </a:t>
            </a:r>
            <a:r>
              <a:rPr lang="id-ID" sz="2500" dirty="0" smtClean="0"/>
              <a:t>merepresentasikan suatu </a:t>
            </a:r>
            <a:r>
              <a:rPr lang="id-ID" sz="2500" dirty="0"/>
              <a:t>keadaan yang kemudian digunakan sebagai masukan dalam sistem informasi.</a:t>
            </a:r>
          </a:p>
          <a:p>
            <a:pPr algn="just"/>
            <a:r>
              <a:rPr lang="id-ID" sz="2500" dirty="0"/>
              <a:t>Informasi dibutuhkan oleh manajer untuk melaksanakan proses manajemen </a:t>
            </a:r>
            <a:r>
              <a:rPr lang="id-ID" sz="2500" dirty="0" smtClean="0"/>
              <a:t>seperti perencanaan</a:t>
            </a:r>
            <a:r>
              <a:rPr lang="id-ID" sz="2500" dirty="0"/>
              <a:t>, pengendalian, dan pengambilan keputusan. Informasi tersebut </a:t>
            </a:r>
            <a:r>
              <a:rPr lang="id-ID" sz="2500" dirty="0" smtClean="0"/>
              <a:t>dihasilkan oleh </a:t>
            </a:r>
            <a:r>
              <a:rPr lang="id-ID" sz="2500" dirty="0"/>
              <a:t>sistem informasi akuntansi manajemen. </a:t>
            </a:r>
          </a:p>
        </p:txBody>
      </p:sp>
    </p:spTree>
    <p:extLst>
      <p:ext uri="{BB962C8B-B14F-4D97-AF65-F5344CB8AC3E}">
        <p14:creationId xmlns:p14="http://schemas.microsoft.com/office/powerpoint/2010/main" xmlns="" val="13652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/>
              <a:t>Pemrosesan </a:t>
            </a:r>
            <a:r>
              <a:rPr lang="id-ID" b="1" dirty="0" smtClean="0"/>
              <a:t>Informasi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429000"/>
          </a:xfrm>
        </p:spPr>
        <p:txBody>
          <a:bodyPr>
            <a:normAutofit/>
          </a:bodyPr>
          <a:lstStyle/>
          <a:p>
            <a:pPr algn="just"/>
            <a:r>
              <a:rPr lang="id-ID" sz="2500" b="1" dirty="0" smtClean="0"/>
              <a:t>Sistem </a:t>
            </a:r>
            <a:r>
              <a:rPr lang="id-ID" sz="2500" b="1" dirty="0"/>
              <a:t>informasi akuntansi manajemen </a:t>
            </a:r>
            <a:r>
              <a:rPr lang="id-ID" sz="2500" dirty="0"/>
              <a:t>(</a:t>
            </a:r>
            <a:r>
              <a:rPr lang="id-ID" sz="2500" i="1" dirty="0"/>
              <a:t>management accounting information </a:t>
            </a:r>
            <a:r>
              <a:rPr lang="id-ID" sz="2500" i="1" dirty="0" smtClean="0"/>
              <a:t>system</a:t>
            </a:r>
            <a:r>
              <a:rPr lang="id-ID" sz="2500" dirty="0" smtClean="0"/>
              <a:t>)</a:t>
            </a:r>
            <a:r>
              <a:rPr lang="id-ID" sz="2500" b="1" dirty="0" smtClean="0"/>
              <a:t> </a:t>
            </a:r>
            <a:r>
              <a:rPr lang="id-ID" sz="2500" dirty="0" smtClean="0"/>
              <a:t>adalah </a:t>
            </a:r>
            <a:r>
              <a:rPr lang="id-ID" sz="2500" dirty="0"/>
              <a:t>sistem informasi yang mentransformasi </a:t>
            </a:r>
            <a:r>
              <a:rPr lang="id-ID" sz="2500" i="1" dirty="0"/>
              <a:t>input</a:t>
            </a:r>
            <a:r>
              <a:rPr lang="id-ID" sz="2500" dirty="0"/>
              <a:t> dengan menggunakan proses </a:t>
            </a:r>
            <a:r>
              <a:rPr lang="id-ID" sz="2500" dirty="0" smtClean="0"/>
              <a:t>untuk menghasilkan </a:t>
            </a:r>
            <a:r>
              <a:rPr lang="id-ID" sz="2500" i="1" dirty="0"/>
              <a:t>output</a:t>
            </a:r>
            <a:r>
              <a:rPr lang="id-ID" sz="2500" dirty="0"/>
              <a:t> yang dibutuhkan untuk mendukung pengambilan </a:t>
            </a:r>
            <a:r>
              <a:rPr lang="id-ID" sz="2500" dirty="0" smtClean="0"/>
              <a:t>keputusan.</a:t>
            </a:r>
          </a:p>
          <a:p>
            <a:pPr algn="just"/>
            <a:r>
              <a:rPr lang="id-ID" sz="2500" dirty="0" smtClean="0"/>
              <a:t>Ada </a:t>
            </a:r>
            <a:r>
              <a:rPr lang="id-ID" sz="2500" dirty="0"/>
              <a:t>tiga kata penting yang terkandung dalam pengertian </a:t>
            </a:r>
            <a:r>
              <a:rPr lang="id-ID" sz="2500" dirty="0" smtClean="0"/>
              <a:t>sistem informasi </a:t>
            </a:r>
            <a:r>
              <a:rPr lang="id-ID" sz="2500" dirty="0"/>
              <a:t>akuntansi manajemen, yaitu input, proses, dan </a:t>
            </a:r>
            <a:r>
              <a:rPr lang="id-ID" sz="2500" i="1" dirty="0"/>
              <a:t>output</a:t>
            </a:r>
            <a:r>
              <a:rPr lang="id-ID" sz="2500" dirty="0"/>
              <a:t>.</a:t>
            </a:r>
          </a:p>
          <a:p>
            <a:pPr algn="just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73125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48768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d-ID" sz="2500" b="1" i="1" dirty="0" smtClean="0"/>
              <a:t>Input. </a:t>
            </a:r>
            <a:r>
              <a:rPr lang="id-ID" sz="2500" i="1" dirty="0" smtClean="0"/>
              <a:t>Input</a:t>
            </a:r>
            <a:r>
              <a:rPr lang="id-ID" sz="2500" dirty="0" smtClean="0"/>
              <a:t> </a:t>
            </a:r>
            <a:r>
              <a:rPr lang="id-ID" sz="2500" dirty="0"/>
              <a:t>adalah data yang direkam dari peristiwa ekonomi yang terjadi di perusahaan</a:t>
            </a:r>
            <a:r>
              <a:rPr lang="id-ID" sz="25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500" b="1" dirty="0" smtClean="0"/>
              <a:t>Proses. </a:t>
            </a:r>
            <a:r>
              <a:rPr lang="nb-NO" sz="2500" dirty="0" smtClean="0"/>
              <a:t> </a:t>
            </a:r>
            <a:r>
              <a:rPr lang="nb-NO" sz="2500" dirty="0"/>
              <a:t>Proses adalah pengubahan data menjadi informasi. </a:t>
            </a:r>
            <a:r>
              <a:rPr lang="id-ID" sz="2500" dirty="0" smtClean="0"/>
              <a:t>Proses manual </a:t>
            </a:r>
            <a:r>
              <a:rPr lang="id-ID" sz="2500" dirty="0"/>
              <a:t>adalah proses mengidentifikasi, mengukur, mengakumulasi, </a:t>
            </a:r>
            <a:r>
              <a:rPr lang="id-ID" sz="2500" dirty="0" smtClean="0"/>
              <a:t>menganalisis, dan </a:t>
            </a:r>
            <a:r>
              <a:rPr lang="id-ID" sz="2500" dirty="0"/>
              <a:t>melaporkan data tanpa menggunakan komputer. Sedangkan proses </a:t>
            </a:r>
            <a:r>
              <a:rPr lang="id-ID" sz="2500" dirty="0" smtClean="0"/>
              <a:t>komputer adalah </a:t>
            </a:r>
            <a:r>
              <a:rPr lang="id-ID" sz="2500" dirty="0"/>
              <a:t>proses mengidentifikasi, mengukur, mengakumulasi, menganalisis, </a:t>
            </a:r>
            <a:r>
              <a:rPr lang="id-ID" sz="2500" dirty="0" smtClean="0"/>
              <a:t>dan melaporkan </a:t>
            </a:r>
            <a:r>
              <a:rPr lang="id-ID" sz="2500" dirty="0"/>
              <a:t>data dengan menggunakan alat bantu komputer</a:t>
            </a:r>
            <a:r>
              <a:rPr lang="id-ID" sz="25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500" b="1" i="1" dirty="0" smtClean="0"/>
              <a:t>Output. </a:t>
            </a:r>
            <a:r>
              <a:rPr lang="id-ID" sz="2500" i="1" dirty="0" smtClean="0"/>
              <a:t> </a:t>
            </a:r>
            <a:r>
              <a:rPr lang="id-ID" sz="2500" i="1" dirty="0"/>
              <a:t>Output </a:t>
            </a:r>
            <a:r>
              <a:rPr lang="id-ID" sz="2500" dirty="0"/>
              <a:t>adalah informasi. Informasi dituangkan dalam laporan yang dihasilkan </a:t>
            </a:r>
            <a:r>
              <a:rPr lang="id-ID" sz="2500" dirty="0" smtClean="0"/>
              <a:t> oleh </a:t>
            </a:r>
            <a:r>
              <a:rPr lang="id-ID" sz="2500" dirty="0"/>
              <a:t>sistem informasi akuntansi manajemen. </a:t>
            </a:r>
            <a:r>
              <a:rPr lang="id-ID" sz="2500" dirty="0" smtClean="0"/>
              <a:t> 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xmlns="" val="3255989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449579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dirty="0"/>
              <a:t>Sistem informasi akuntansi manajemen berjalan melalui proses yang </a:t>
            </a:r>
            <a:r>
              <a:rPr lang="id-ID" dirty="0" smtClean="0"/>
              <a:t>berkelanjutan tanpa </a:t>
            </a:r>
            <a:r>
              <a:rPr lang="id-ID" dirty="0"/>
              <a:t>henti. Tahap awal dimulai dari </a:t>
            </a:r>
            <a:r>
              <a:rPr lang="id-ID" i="1" dirty="0"/>
              <a:t>input</a:t>
            </a:r>
            <a:r>
              <a:rPr lang="id-ID" dirty="0"/>
              <a:t> data, memproses data, dan </a:t>
            </a:r>
            <a:r>
              <a:rPr lang="id-ID" dirty="0" smtClean="0"/>
              <a:t>akhirnya menghasilkan </a:t>
            </a:r>
            <a:r>
              <a:rPr lang="id-ID" dirty="0"/>
              <a:t>laporan. </a:t>
            </a:r>
            <a:endParaRPr lang="id-ID" dirty="0" smtClean="0"/>
          </a:p>
          <a:p>
            <a:pPr algn="just">
              <a:lnSpc>
                <a:spcPct val="120000"/>
              </a:lnSpc>
            </a:pPr>
            <a:r>
              <a:rPr lang="id-ID" dirty="0"/>
              <a:t>Manajer mengambil keputusan berdasarkan informasi </a:t>
            </a:r>
            <a:r>
              <a:rPr lang="id-ID" dirty="0" smtClean="0"/>
              <a:t>yang disajikan </a:t>
            </a:r>
            <a:r>
              <a:rPr lang="id-ID" dirty="0"/>
              <a:t>dalam laporan. Setelah informasi digunakan untuk pengambilan </a:t>
            </a:r>
            <a:r>
              <a:rPr lang="id-ID" dirty="0" smtClean="0"/>
              <a:t>keputusan, manajer </a:t>
            </a:r>
            <a:r>
              <a:rPr lang="id-ID" dirty="0"/>
              <a:t>mendapatkan umpan balik (</a:t>
            </a:r>
            <a:r>
              <a:rPr lang="id-ID" i="1" dirty="0"/>
              <a:t>feedback</a:t>
            </a:r>
            <a:r>
              <a:rPr lang="id-ID" dirty="0"/>
              <a:t>). </a:t>
            </a:r>
            <a:endParaRPr lang="id-ID" dirty="0" smtClean="0"/>
          </a:p>
          <a:p>
            <a:pPr algn="just">
              <a:lnSpc>
                <a:spcPct val="120000"/>
              </a:lnSpc>
            </a:pPr>
            <a:r>
              <a:rPr lang="id-ID" b="1" dirty="0" smtClean="0"/>
              <a:t>Umpan </a:t>
            </a:r>
            <a:r>
              <a:rPr lang="id-ID" b="1" dirty="0"/>
              <a:t>balik </a:t>
            </a:r>
            <a:r>
              <a:rPr lang="id-ID" dirty="0"/>
              <a:t>adalah informasi </a:t>
            </a:r>
            <a:r>
              <a:rPr lang="id-ID" dirty="0" smtClean="0"/>
              <a:t>mengenai seberapa </a:t>
            </a:r>
            <a:r>
              <a:rPr lang="id-ID" dirty="0"/>
              <a:t>baik keputusan yang dijalankan dan apa tindakan korektif yang dibutuhkan</a:t>
            </a:r>
          </a:p>
        </p:txBody>
      </p:sp>
    </p:spTree>
    <p:extLst>
      <p:ext uri="{BB962C8B-B14F-4D97-AF65-F5344CB8AC3E}">
        <p14:creationId xmlns:p14="http://schemas.microsoft.com/office/powerpoint/2010/main" xmlns="" val="3533461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136904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78846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1"/>
            <a:ext cx="8229600" cy="41910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id-ID" dirty="0"/>
              <a:t>Sesuatu dilaksanakan dengan tujuan. Sistem informasi akuntansi </a:t>
            </a:r>
            <a:r>
              <a:rPr lang="id-ID" dirty="0" smtClean="0"/>
              <a:t>manajemen juga </a:t>
            </a:r>
            <a:r>
              <a:rPr lang="id-ID" dirty="0"/>
              <a:t>memiliki tujuan yang hendak dicapai. </a:t>
            </a:r>
            <a:endParaRPr lang="id-ID" dirty="0" smtClean="0"/>
          </a:p>
          <a:p>
            <a:pPr algn="just">
              <a:lnSpc>
                <a:spcPct val="110000"/>
              </a:lnSpc>
            </a:pPr>
            <a:r>
              <a:rPr lang="id-ID" dirty="0" smtClean="0"/>
              <a:t>Berikut </a:t>
            </a:r>
            <a:r>
              <a:rPr lang="id-ID" dirty="0"/>
              <a:t>tujuan sistem informasi </a:t>
            </a:r>
            <a:r>
              <a:rPr lang="id-ID" dirty="0" smtClean="0"/>
              <a:t>akuntansi manajemen</a:t>
            </a:r>
            <a:r>
              <a:rPr lang="id-ID" dirty="0"/>
              <a:t>.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id-ID" dirty="0" smtClean="0"/>
              <a:t>Menyediakan </a:t>
            </a:r>
            <a:r>
              <a:rPr lang="id-ID" dirty="0"/>
              <a:t>informasi objek biaya dan biaya yang dibebankan ke objek biaya. </a:t>
            </a:r>
            <a:endParaRPr lang="id-ID" dirty="0" smtClean="0"/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id-ID" dirty="0" smtClean="0"/>
              <a:t>Menyediakan </a:t>
            </a:r>
            <a:r>
              <a:rPr lang="id-ID" dirty="0"/>
              <a:t>informasi untuk melaksanakan aktivitas perencanaan, </a:t>
            </a:r>
            <a:r>
              <a:rPr lang="id-ID" dirty="0" smtClean="0"/>
              <a:t>pengendalian, dan </a:t>
            </a:r>
            <a:r>
              <a:rPr lang="id-ID" dirty="0"/>
              <a:t>evaluasi</a:t>
            </a:r>
            <a:r>
              <a:rPr lang="id-ID" dirty="0" smtClean="0"/>
              <a:t>.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id-ID" dirty="0" smtClean="0"/>
              <a:t>Menyediakan </a:t>
            </a:r>
            <a:r>
              <a:rPr lang="id-ID" dirty="0"/>
              <a:t>informasi untuk mendukung proses pengambilan keputusan. </a:t>
            </a:r>
          </a:p>
        </p:txBody>
      </p:sp>
    </p:spTree>
    <p:extLst>
      <p:ext uri="{BB962C8B-B14F-4D97-AF65-F5344CB8AC3E}">
        <p14:creationId xmlns:p14="http://schemas.microsoft.com/office/powerpoint/2010/main" xmlns="" val="2905875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id-ID" dirty="0" smtClean="0"/>
              <a:t>Proses Manajemen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3143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dirty="0" smtClean="0"/>
              <a:t>Informasi </a:t>
            </a:r>
            <a:r>
              <a:rPr lang="id-ID" dirty="0"/>
              <a:t>yang dihasilkan oleh sistem informasi akuntansi manajemen digunakan </a:t>
            </a:r>
            <a:r>
              <a:rPr lang="id-ID" dirty="0" smtClean="0"/>
              <a:t>untuk mendukung </a:t>
            </a:r>
            <a:r>
              <a:rPr lang="id-ID" dirty="0"/>
              <a:t>aktivitas manajemen. </a:t>
            </a:r>
            <a:r>
              <a:rPr lang="fi-FI" dirty="0" smtClean="0"/>
              <a:t>Berikut </a:t>
            </a:r>
            <a:r>
              <a:rPr lang="fi-FI" dirty="0"/>
              <a:t>tiga aktivitas </a:t>
            </a:r>
            <a:r>
              <a:rPr lang="fi-FI" dirty="0" smtClean="0"/>
              <a:t>utama</a:t>
            </a:r>
            <a:r>
              <a:rPr lang="id-ID" dirty="0" smtClean="0"/>
              <a:t> manajemen.</a:t>
            </a:r>
          </a:p>
          <a:p>
            <a:pPr algn="just">
              <a:lnSpc>
                <a:spcPct val="120000"/>
              </a:lnSpc>
            </a:pPr>
            <a:endParaRPr lang="id-ID" dirty="0"/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b="1" dirty="0" smtClean="0"/>
              <a:t>Perencanaan. </a:t>
            </a:r>
            <a:r>
              <a:rPr lang="id-ID" dirty="0" smtClean="0"/>
              <a:t>Perencanaan (</a:t>
            </a:r>
            <a:r>
              <a:rPr lang="id-ID" i="1" dirty="0" smtClean="0"/>
              <a:t>planning</a:t>
            </a:r>
            <a:r>
              <a:rPr lang="id-ID" dirty="0" smtClean="0"/>
              <a:t>) adalah aktivitas yang dilakukan untuk menentukan tujuan </a:t>
            </a:r>
            <a:r>
              <a:rPr lang="nb-NO" dirty="0" smtClean="0"/>
              <a:t>dan metode yang digunakan dalam mencapai tujuan tersebut. </a:t>
            </a:r>
            <a:r>
              <a:rPr lang="id-ID" dirty="0" smtClean="0"/>
              <a:t>k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b="1" dirty="0" smtClean="0"/>
              <a:t>Pengendalian.</a:t>
            </a:r>
            <a:r>
              <a:rPr lang="id-ID" b="1" dirty="0"/>
              <a:t> </a:t>
            </a:r>
            <a:r>
              <a:rPr lang="id-ID" dirty="0"/>
              <a:t>Pengendalian (</a:t>
            </a:r>
            <a:r>
              <a:rPr lang="id-ID" i="1" dirty="0"/>
              <a:t>controlling</a:t>
            </a:r>
            <a:r>
              <a:rPr lang="id-ID" dirty="0"/>
              <a:t>) adalah aktivitas yang dilakukan untuk </a:t>
            </a:r>
            <a:r>
              <a:rPr lang="id-ID" dirty="0" smtClean="0"/>
              <a:t>memonitor pelaksanaan </a:t>
            </a:r>
            <a:r>
              <a:rPr lang="id-ID" dirty="0"/>
              <a:t>suatu rencana dan mengambil tindakan yang diperlukan jika </a:t>
            </a:r>
            <a:r>
              <a:rPr lang="id-ID" dirty="0" smtClean="0"/>
              <a:t>terjadi penyimpangan.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b="1" dirty="0" smtClean="0"/>
              <a:t>Pengambilan </a:t>
            </a:r>
            <a:r>
              <a:rPr lang="id-ID" b="1" dirty="0"/>
              <a:t>keputusan</a:t>
            </a:r>
            <a:r>
              <a:rPr lang="id-ID" b="1" dirty="0" smtClean="0"/>
              <a:t>.</a:t>
            </a:r>
            <a:r>
              <a:rPr lang="id-ID" b="1" dirty="0"/>
              <a:t> </a:t>
            </a:r>
            <a:r>
              <a:rPr lang="id-ID" dirty="0"/>
              <a:t>Pengambilan keputusan (</a:t>
            </a:r>
            <a:r>
              <a:rPr lang="id-ID" i="1" dirty="0"/>
              <a:t>decision making</a:t>
            </a:r>
            <a:r>
              <a:rPr lang="id-ID" dirty="0"/>
              <a:t>) adalah proses pemilihan suatu alternatif </a:t>
            </a:r>
            <a:r>
              <a:rPr lang="id-ID" dirty="0" smtClean="0"/>
              <a:t> terbaik </a:t>
            </a:r>
            <a:r>
              <a:rPr lang="id-ID" dirty="0"/>
              <a:t>dari berbagai alternatif yang tersedia.</a:t>
            </a:r>
          </a:p>
        </p:txBody>
      </p:sp>
    </p:spTree>
    <p:extLst>
      <p:ext uri="{BB962C8B-B14F-4D97-AF65-F5344CB8AC3E}">
        <p14:creationId xmlns:p14="http://schemas.microsoft.com/office/powerpoint/2010/main" xmlns="" val="3005015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3733800"/>
          </a:xfrm>
        </p:spPr>
        <p:txBody>
          <a:bodyPr>
            <a:normAutofit/>
          </a:bodyPr>
          <a:lstStyle/>
          <a:p>
            <a:pPr algn="just"/>
            <a:r>
              <a:rPr lang="id-ID" dirty="0"/>
              <a:t>Ada dua istilah asing yang sering digunakan untuk menggambarkan akuntansi </a:t>
            </a:r>
            <a:r>
              <a:rPr lang="id-ID" dirty="0" smtClean="0"/>
              <a:t>manajemen, yaitu </a:t>
            </a:r>
            <a:r>
              <a:rPr lang="id-ID" i="1" dirty="0"/>
              <a:t>management accounting </a:t>
            </a:r>
            <a:r>
              <a:rPr lang="id-ID" dirty="0"/>
              <a:t>dan </a:t>
            </a:r>
            <a:r>
              <a:rPr lang="id-ID" i="1" dirty="0"/>
              <a:t>managerial accounting</a:t>
            </a:r>
            <a:r>
              <a:rPr lang="id-ID" dirty="0"/>
              <a:t>. </a:t>
            </a:r>
            <a:endParaRPr lang="id-ID" dirty="0" smtClean="0"/>
          </a:p>
          <a:p>
            <a:pPr algn="just"/>
            <a:r>
              <a:rPr lang="id-ID" dirty="0" smtClean="0"/>
              <a:t>Namun dalam tulisan berbahasa Indonesia, istilah yang lazim digunakan adalah akuntansi manajemen.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649575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D. SEJARAH </a:t>
            </a:r>
            <a:r>
              <a:rPr lang="id-ID" b="1" dirty="0"/>
              <a:t>AKUNTANSI MANAJEMEN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1"/>
            <a:ext cx="8305800" cy="3200399"/>
          </a:xfrm>
        </p:spPr>
        <p:txBody>
          <a:bodyPr>
            <a:noAutofit/>
          </a:bodyPr>
          <a:lstStyle/>
          <a:p>
            <a:pPr algn="just"/>
            <a:r>
              <a:rPr lang="id-ID" sz="2400" dirty="0"/>
              <a:t>Awalnya hanya dikenal istilah akuntansi saja tanpa membedakan akuntansi </a:t>
            </a:r>
            <a:r>
              <a:rPr lang="id-ID" sz="2400" dirty="0" smtClean="0"/>
              <a:t>manajemen </a:t>
            </a:r>
            <a:r>
              <a:rPr lang="fi-FI" sz="2400" dirty="0" smtClean="0"/>
              <a:t>dan </a:t>
            </a:r>
            <a:r>
              <a:rPr lang="fi-FI" sz="2400" dirty="0"/>
              <a:t>akuntansi keuangan. </a:t>
            </a:r>
            <a:endParaRPr lang="id-ID" sz="2400" dirty="0" smtClean="0"/>
          </a:p>
          <a:p>
            <a:pPr algn="just"/>
            <a:r>
              <a:rPr lang="fi-FI" sz="2400" dirty="0" smtClean="0"/>
              <a:t>Walaupun </a:t>
            </a:r>
            <a:r>
              <a:rPr lang="fi-FI" sz="2400" dirty="0"/>
              <a:t>akuntansi manajemen dan akuntansi </a:t>
            </a:r>
            <a:r>
              <a:rPr lang="fi-FI" sz="2400" dirty="0" smtClean="0"/>
              <a:t>keuangan</a:t>
            </a:r>
            <a:r>
              <a:rPr lang="id-ID" sz="2400" dirty="0" smtClean="0"/>
              <a:t> merupakan </a:t>
            </a:r>
            <a:r>
              <a:rPr lang="id-ID" sz="2400" dirty="0"/>
              <a:t>pengetahuan yang berbeda, tetapi sejarah dan perkembangannya tidak </a:t>
            </a:r>
            <a:r>
              <a:rPr lang="id-ID" sz="2400" dirty="0" smtClean="0"/>
              <a:t>dapat dipisahkan </a:t>
            </a:r>
            <a:r>
              <a:rPr lang="id-ID" sz="2400" dirty="0"/>
              <a:t>satu sama lain. </a:t>
            </a:r>
            <a:endParaRPr lang="id-ID" sz="2400" dirty="0" smtClean="0"/>
          </a:p>
          <a:p>
            <a:pPr algn="just"/>
            <a:r>
              <a:rPr lang="id-ID" sz="2400" dirty="0" smtClean="0"/>
              <a:t>Pada </a:t>
            </a:r>
            <a:r>
              <a:rPr lang="id-ID" sz="2400" dirty="0"/>
              <a:t>uraian berikutnya akan dijelaskan sejarah </a:t>
            </a:r>
            <a:r>
              <a:rPr lang="id-ID" sz="2400" dirty="0" smtClean="0"/>
              <a:t>perkembangan akuntansi </a:t>
            </a:r>
            <a:r>
              <a:rPr lang="id-ID" sz="2400" dirty="0"/>
              <a:t>dan spesifik sejarah perkembangan akuntansi manajemen.</a:t>
            </a:r>
          </a:p>
        </p:txBody>
      </p:sp>
    </p:spTree>
    <p:extLst>
      <p:ext uri="{BB962C8B-B14F-4D97-AF65-F5344CB8AC3E}">
        <p14:creationId xmlns:p14="http://schemas.microsoft.com/office/powerpoint/2010/main" xmlns="" val="2684714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Periodisasi Sejarah Perkembangan Akuntansi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7848600" cy="403859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id-ID" sz="3000" dirty="0" smtClean="0"/>
              <a:t>Ada tiga </a:t>
            </a:r>
            <a:r>
              <a:rPr lang="id-ID" sz="3000" dirty="0"/>
              <a:t>klasifikasi periode waktu perkembangan akuntansi, yaitu sebelum </a:t>
            </a:r>
            <a:r>
              <a:rPr lang="id-ID" sz="3000" b="1" dirty="0"/>
              <a:t>sistem pencatatan </a:t>
            </a:r>
            <a:r>
              <a:rPr lang="id-ID" sz="3000" b="1" dirty="0" smtClean="0"/>
              <a:t> </a:t>
            </a:r>
            <a:r>
              <a:rPr lang="id-ID" sz="3000" b="1" dirty="0"/>
              <a:t>ganda </a:t>
            </a:r>
            <a:r>
              <a:rPr lang="id-ID" sz="3000" dirty="0"/>
              <a:t>(</a:t>
            </a:r>
            <a:r>
              <a:rPr lang="id-ID" sz="3000" i="1" dirty="0"/>
              <a:t>double entry system</a:t>
            </a:r>
            <a:r>
              <a:rPr lang="id-ID" sz="3000" dirty="0"/>
              <a:t>), pengenalan sistem pencatatan ganda, dan setelah sistem </a:t>
            </a:r>
            <a:r>
              <a:rPr lang="id-ID" sz="3000" dirty="0" smtClean="0"/>
              <a:t> pencatatan </a:t>
            </a:r>
            <a:r>
              <a:rPr lang="id-ID" sz="3000" dirty="0"/>
              <a:t>ganda. </a:t>
            </a:r>
            <a:endParaRPr lang="id-ID" sz="3000" dirty="0" smtClean="0"/>
          </a:p>
          <a:p>
            <a:pPr algn="just">
              <a:lnSpc>
                <a:spcPct val="110000"/>
              </a:lnSpc>
            </a:pPr>
            <a:r>
              <a:rPr lang="id-ID" sz="3000" dirty="0" smtClean="0"/>
              <a:t>Sistem </a:t>
            </a:r>
            <a:r>
              <a:rPr lang="id-ID" sz="3000" dirty="0"/>
              <a:t>pencatatan ganda adalah serangkaian aturan pencatatan </a:t>
            </a:r>
            <a:r>
              <a:rPr lang="id-ID" sz="3000" dirty="0" smtClean="0"/>
              <a:t>transaksi akuntansi </a:t>
            </a:r>
            <a:r>
              <a:rPr lang="id-ID" sz="3000" dirty="0"/>
              <a:t>yang menuntut agar setiap transaksi dicatat minimal dua akun yang berbeda.</a:t>
            </a:r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901745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Akuntansi Sebelum Double Entry System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>
            <a:normAutofit fontScale="92500"/>
          </a:bodyPr>
          <a:lstStyle/>
          <a:p>
            <a:r>
              <a:rPr lang="id-ID" b="1" dirty="0"/>
              <a:t>Mesopotamia. </a:t>
            </a:r>
            <a:r>
              <a:rPr lang="id-ID" dirty="0"/>
              <a:t>Lima ribu tahun sebelum </a:t>
            </a:r>
            <a:r>
              <a:rPr lang="id-ID" i="1" dirty="0"/>
              <a:t>double entry system</a:t>
            </a:r>
            <a:r>
              <a:rPr lang="id-ID" dirty="0"/>
              <a:t>, pencatatan </a:t>
            </a:r>
            <a:r>
              <a:rPr lang="id-ID" dirty="0" smtClean="0"/>
              <a:t>aktivitas komersial </a:t>
            </a:r>
            <a:r>
              <a:rPr lang="id-ID" dirty="0"/>
              <a:t>sudah dilakukan di Mesopotamia. </a:t>
            </a:r>
            <a:endParaRPr lang="id-ID" dirty="0" smtClean="0"/>
          </a:p>
          <a:p>
            <a:r>
              <a:rPr lang="id-ID" dirty="0" smtClean="0"/>
              <a:t>Berbagai </a:t>
            </a:r>
            <a:r>
              <a:rPr lang="id-ID" dirty="0"/>
              <a:t>catatan komersial ditemukan di sebuah lembah di Mesopotamia (Mesopotamia sekarang adalah Iran dan Irak). </a:t>
            </a:r>
            <a:endParaRPr lang="id-ID" dirty="0" smtClean="0"/>
          </a:p>
          <a:p>
            <a:r>
              <a:rPr lang="id-ID" b="1" dirty="0"/>
              <a:t>Zaman Mesir, Cina, Yunani, dan romawi Kuno. </a:t>
            </a:r>
            <a:r>
              <a:rPr lang="id-ID" dirty="0"/>
              <a:t>Mesopotamia bukan merupakan satu-satunya </a:t>
            </a:r>
            <a:r>
              <a:rPr lang="id-ID" dirty="0" smtClean="0"/>
              <a:t> tempat </a:t>
            </a:r>
            <a:r>
              <a:rPr lang="id-ID" dirty="0"/>
              <a:t>perkembangan awal akuntansi.</a:t>
            </a:r>
          </a:p>
        </p:txBody>
      </p:sp>
    </p:spTree>
    <p:extLst>
      <p:ext uri="{BB962C8B-B14F-4D97-AF65-F5344CB8AC3E}">
        <p14:creationId xmlns:p14="http://schemas.microsoft.com/office/powerpoint/2010/main" xmlns="" val="58303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/>
              <a:t>Pengenalan Double Entry </a:t>
            </a:r>
            <a:r>
              <a:rPr lang="id-ID" b="1" dirty="0" smtClean="0"/>
              <a:t>System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305800" cy="396239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sz="3800" dirty="0"/>
              <a:t>Manuskrip yang menunjukkan perkembangan akuntansi paling signifikan </a:t>
            </a:r>
            <a:r>
              <a:rPr lang="id-ID" sz="3800" dirty="0" smtClean="0"/>
              <a:t>ditemukan pada </a:t>
            </a:r>
            <a:r>
              <a:rPr lang="id-ID" sz="3800" dirty="0"/>
              <a:t>periode Renaissance di Italia. Temuan penting pada periode ini yang </a:t>
            </a:r>
            <a:r>
              <a:rPr lang="id-ID" sz="3800" dirty="0" smtClean="0"/>
              <a:t>memengaruhi </a:t>
            </a:r>
            <a:r>
              <a:rPr lang="id-ID" sz="3800" dirty="0"/>
              <a:t>perkembangan sejarah akuntansi adalah sistem pencatatan ganda </a:t>
            </a:r>
            <a:r>
              <a:rPr lang="id-ID" sz="3800" dirty="0" smtClean="0"/>
              <a:t>(</a:t>
            </a:r>
            <a:r>
              <a:rPr lang="id-ID" sz="3800" i="1" dirty="0" smtClean="0"/>
              <a:t>double entry system</a:t>
            </a:r>
            <a:r>
              <a:rPr lang="id-ID" sz="3800" dirty="0" smtClean="0"/>
              <a:t>) </a:t>
            </a:r>
            <a:r>
              <a:rPr lang="id-ID" sz="3800" dirty="0" smtClean="0"/>
              <a:t>leh </a:t>
            </a:r>
            <a:r>
              <a:rPr lang="id-ID" sz="3800" dirty="0"/>
              <a:t>Luca Bartolomes Pacioli</a:t>
            </a:r>
            <a:r>
              <a:rPr lang="id-ID" sz="3800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it-IT" sz="3800" dirty="0"/>
              <a:t>Sampai saat ini Luca Bartolomes </a:t>
            </a:r>
            <a:r>
              <a:rPr lang="id-ID" sz="3800" dirty="0" smtClean="0"/>
              <a:t> Pacioli </a:t>
            </a:r>
            <a:r>
              <a:rPr lang="id-ID" sz="3800" dirty="0"/>
              <a:t>dipercaya sebagai bapak akuntansi. Sistem pencatatan ganda yang dikenalkan oleh </a:t>
            </a:r>
            <a:r>
              <a:rPr lang="id-ID" sz="3800" dirty="0" smtClean="0"/>
              <a:t> </a:t>
            </a:r>
            <a:r>
              <a:rPr lang="it-IT" sz="3800" dirty="0" smtClean="0"/>
              <a:t>Luca </a:t>
            </a:r>
            <a:r>
              <a:rPr lang="it-IT" sz="3800" dirty="0"/>
              <a:t>Bartolomes Pacioli sering dinamai metode venice (</a:t>
            </a:r>
            <a:r>
              <a:rPr lang="it-IT" sz="3800" i="1" dirty="0"/>
              <a:t>method of venice</a:t>
            </a:r>
            <a:r>
              <a:rPr lang="it-IT" sz="3800" dirty="0"/>
              <a:t>). Metode </a:t>
            </a:r>
            <a:r>
              <a:rPr lang="it-IT" sz="3800" dirty="0" smtClean="0"/>
              <a:t>ini</a:t>
            </a:r>
            <a:r>
              <a:rPr lang="id-ID" sz="3800" dirty="0" smtClean="0"/>
              <a:t> berkembang </a:t>
            </a:r>
            <a:r>
              <a:rPr lang="id-ID" sz="3800" dirty="0"/>
              <a:t>dan digunakan luas dalam dunia </a:t>
            </a:r>
            <a:r>
              <a:rPr lang="id-ID" sz="3800" dirty="0" smtClean="0"/>
              <a:t>bisnis.</a:t>
            </a:r>
            <a:endParaRPr lang="id-ID" sz="3800" dirty="0"/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322818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Akuntansi Setelah Double Entry System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</a:pPr>
            <a:r>
              <a:rPr lang="id-ID" sz="2700" b="1" dirty="0"/>
              <a:t>Perkembangan Awal Akuntansi Manajemen. </a:t>
            </a:r>
            <a:r>
              <a:rPr lang="id-ID" sz="2700" dirty="0"/>
              <a:t>Perkembangan awal akuntansi </a:t>
            </a:r>
            <a:r>
              <a:rPr lang="id-ID" sz="2700" dirty="0" smtClean="0"/>
              <a:t>manajemen terjadi </a:t>
            </a:r>
            <a:r>
              <a:rPr lang="id-ID" sz="2700" dirty="0"/>
              <a:t>sekitar tahun 1700–1950. </a:t>
            </a:r>
            <a:endParaRPr lang="id-ID" sz="2700" dirty="0" smtClean="0"/>
          </a:p>
          <a:p>
            <a:pPr algn="just">
              <a:lnSpc>
                <a:spcPct val="120000"/>
              </a:lnSpc>
            </a:pPr>
            <a:r>
              <a:rPr lang="id-ID" sz="2700" dirty="0" smtClean="0"/>
              <a:t>Pada </a:t>
            </a:r>
            <a:r>
              <a:rPr lang="id-ID" sz="2700" dirty="0"/>
              <a:t>periode ini, fungsi akuntansi manajemen </a:t>
            </a:r>
            <a:r>
              <a:rPr lang="id-ID" sz="2700" dirty="0" smtClean="0"/>
              <a:t>sudah mulai </a:t>
            </a:r>
            <a:r>
              <a:rPr lang="id-ID" sz="2700" dirty="0"/>
              <a:t>dikenal dan digunakan dalam dunia usaha, tetapi nama akuntansi manajemen </a:t>
            </a:r>
            <a:r>
              <a:rPr lang="id-ID" sz="2700" dirty="0" smtClean="0"/>
              <a:t>belum </a:t>
            </a:r>
            <a:r>
              <a:rPr lang="da-DK" sz="2700" dirty="0" smtClean="0"/>
              <a:t>menjadi </a:t>
            </a:r>
            <a:r>
              <a:rPr lang="da-DK" sz="2700" dirty="0"/>
              <a:t>bagian dari pendidikan formal</a:t>
            </a:r>
            <a:r>
              <a:rPr lang="da-DK" sz="2700" dirty="0" smtClean="0"/>
              <a:t>.</a:t>
            </a:r>
            <a:endParaRPr lang="id-ID" sz="2700" dirty="0" smtClean="0"/>
          </a:p>
          <a:p>
            <a:pPr algn="just">
              <a:lnSpc>
                <a:spcPct val="120000"/>
              </a:lnSpc>
            </a:pPr>
            <a:r>
              <a:rPr lang="fi-FI" sz="2700" dirty="0" smtClean="0"/>
              <a:t>Istilah </a:t>
            </a:r>
            <a:r>
              <a:rPr lang="fi-FI" sz="2700" dirty="0"/>
              <a:t>akuntansi biaya sudah </a:t>
            </a:r>
            <a:r>
              <a:rPr lang="fi-FI" sz="2700" dirty="0" smtClean="0"/>
              <a:t>mulai</a:t>
            </a:r>
            <a:r>
              <a:rPr lang="id-ID" sz="2700" dirty="0" smtClean="0"/>
              <a:t> dikenal</a:t>
            </a:r>
            <a:r>
              <a:rPr lang="id-ID" sz="2700" dirty="0"/>
              <a:t>, tetapi istilah akuntansi manajemen sendiri belum ada dan fungsinya </a:t>
            </a:r>
            <a:r>
              <a:rPr lang="id-ID" sz="2700" dirty="0" smtClean="0"/>
              <a:t>masih “melekat</a:t>
            </a:r>
            <a:r>
              <a:rPr lang="id-ID" sz="2700" dirty="0"/>
              <a:t>” dalam akuntansi biaya.</a:t>
            </a:r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330853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R</a:t>
            </a:r>
            <a:r>
              <a:rPr lang="fi-FI" b="1" dirty="0"/>
              <a:t>evolusi Pertama Akuntansi </a:t>
            </a:r>
            <a:r>
              <a:rPr lang="fi-FI" b="1" dirty="0" smtClean="0"/>
              <a:t>Manajemen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fi-FI" b="1" dirty="0" smtClean="0"/>
              <a:t>Revolusi </a:t>
            </a:r>
            <a:r>
              <a:rPr lang="fi-FI" b="1" dirty="0"/>
              <a:t>pertama akuntansi manajemen </a:t>
            </a:r>
            <a:r>
              <a:rPr lang="fi-FI" dirty="0" smtClean="0"/>
              <a:t>terjadi</a:t>
            </a:r>
            <a:r>
              <a:rPr lang="id-ID" b="1" dirty="0" smtClean="0"/>
              <a:t> </a:t>
            </a:r>
            <a:r>
              <a:rPr lang="id-ID" dirty="0" smtClean="0"/>
              <a:t>sekitar </a:t>
            </a:r>
            <a:r>
              <a:rPr lang="id-ID" dirty="0"/>
              <a:t>1950–1980. Revolusi pertama akuntansi manajemen ditandai oleh inisiatif </a:t>
            </a:r>
            <a:r>
              <a:rPr lang="id-ID" dirty="0" smtClean="0"/>
              <a:t>Ford Foundation </a:t>
            </a:r>
            <a:r>
              <a:rPr lang="id-ID" dirty="0"/>
              <a:t>untuk merestrukturisasi pendidikan akuntansi manajemen di Amerika Serikat</a:t>
            </a:r>
            <a:r>
              <a:rPr lang="id-ID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id-ID" dirty="0"/>
              <a:t>Pada 1950-an muncul istilah penentuan biaya langsung (</a:t>
            </a:r>
            <a:r>
              <a:rPr lang="id-ID" i="1" dirty="0"/>
              <a:t>direct costing</a:t>
            </a:r>
            <a:r>
              <a:rPr lang="id-ID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id-ID" dirty="0" smtClean="0"/>
              <a:t>M</a:t>
            </a:r>
            <a:r>
              <a:rPr lang="fi-FI" dirty="0" smtClean="0"/>
              <a:t>atematika </a:t>
            </a:r>
            <a:r>
              <a:rPr lang="fi-FI" dirty="0"/>
              <a:t>akuntansi manajemen muncul pada 1960-an</a:t>
            </a:r>
            <a:r>
              <a:rPr lang="fi-FI" dirty="0" smtClean="0"/>
              <a:t>.</a:t>
            </a:r>
            <a:endParaRPr lang="id-ID" dirty="0" smtClean="0"/>
          </a:p>
          <a:p>
            <a:pPr>
              <a:lnSpc>
                <a:spcPct val="120000"/>
              </a:lnSpc>
            </a:pPr>
            <a:r>
              <a:rPr lang="id-ID" dirty="0"/>
              <a:t>Kemampuan </a:t>
            </a:r>
            <a:r>
              <a:rPr lang="id-ID" dirty="0" smtClean="0"/>
              <a:t>matematis </a:t>
            </a:r>
            <a:r>
              <a:rPr lang="sv-SE" dirty="0" smtClean="0"/>
              <a:t>akuntan </a:t>
            </a:r>
            <a:r>
              <a:rPr lang="sv-SE" dirty="0"/>
              <a:t>manajemen diharapkan dapat meningkatkan kualitas informasi yang </a:t>
            </a:r>
            <a:r>
              <a:rPr lang="sv-SE" dirty="0" smtClean="0"/>
              <a:t>dihasilkan</a:t>
            </a:r>
            <a:r>
              <a:rPr lang="id-ID" dirty="0" smtClean="0"/>
              <a:t> agar </a:t>
            </a:r>
            <a:r>
              <a:rPr lang="id-ID" dirty="0"/>
              <a:t>pengambilan keputusan yang diambil lebih baik.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779749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R</a:t>
            </a:r>
            <a:r>
              <a:rPr lang="fi-FI" b="1" dirty="0" smtClean="0"/>
              <a:t>evolusi </a:t>
            </a:r>
            <a:r>
              <a:rPr lang="fi-FI" b="1" dirty="0"/>
              <a:t>Kedua Akuntansi </a:t>
            </a:r>
            <a:r>
              <a:rPr lang="fi-FI" b="1" dirty="0" smtClean="0"/>
              <a:t>Manajemen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fi-FI" b="1" dirty="0" smtClean="0"/>
              <a:t>Revolusi </a:t>
            </a:r>
            <a:r>
              <a:rPr lang="fi-FI" b="1" dirty="0"/>
              <a:t>kedua akuntansi manajemen </a:t>
            </a:r>
            <a:r>
              <a:rPr lang="fi-FI" dirty="0" smtClean="0"/>
              <a:t>terjadi</a:t>
            </a:r>
            <a:r>
              <a:rPr lang="id-ID" b="1" dirty="0" smtClean="0"/>
              <a:t> </a:t>
            </a:r>
            <a:r>
              <a:rPr lang="fi-FI" dirty="0" smtClean="0"/>
              <a:t>sekitar </a:t>
            </a:r>
            <a:r>
              <a:rPr lang="fi-FI" dirty="0"/>
              <a:t>tahun 1980–1990. Seperti revolusi pertama, revolusi kedua akuntansi </a:t>
            </a:r>
            <a:r>
              <a:rPr lang="fi-FI" dirty="0" smtClean="0"/>
              <a:t>manajemen</a:t>
            </a:r>
            <a:r>
              <a:rPr lang="id-ID" dirty="0" smtClean="0"/>
              <a:t> menghasilkan </a:t>
            </a:r>
            <a:r>
              <a:rPr lang="id-ID" dirty="0"/>
              <a:t>perkembangan yang signifikan</a:t>
            </a:r>
            <a:r>
              <a:rPr lang="id-ID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Isu kedua terkait dengan pengendalian dan penilaian kinerja. Akuntansi </a:t>
            </a:r>
            <a:r>
              <a:rPr lang="id-ID" dirty="0" smtClean="0"/>
              <a:t>manajemen dituntut </a:t>
            </a:r>
            <a:r>
              <a:rPr lang="id-ID" dirty="0"/>
              <a:t>tidak hanya mengukur aspek finansial melainkan juga aspek nonfinansial. </a:t>
            </a:r>
            <a:r>
              <a:rPr lang="id-ID" dirty="0" smtClean="0"/>
              <a:t>Teknik BSC </a:t>
            </a:r>
            <a:r>
              <a:rPr lang="id-ID" dirty="0"/>
              <a:t>(</a:t>
            </a:r>
            <a:r>
              <a:rPr lang="id-ID" i="1" dirty="0"/>
              <a:t>balance scorecard</a:t>
            </a:r>
            <a:r>
              <a:rPr lang="id-ID" dirty="0"/>
              <a:t>) sebagai alat untuk menilai kinerja yang lebih baik mulai dikenalkan</a:t>
            </a:r>
            <a:r>
              <a:rPr lang="id-ID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Isu ketiga terkait dengan perubahan kurikulum. Praktik bisnis dan </a:t>
            </a:r>
            <a:r>
              <a:rPr lang="id-ID" dirty="0" smtClean="0"/>
              <a:t>teknologi berkembang </a:t>
            </a:r>
            <a:r>
              <a:rPr lang="id-ID" dirty="0"/>
              <a:t>pesat sehingga akuntansi manajemen tradisional tidak lagi </a:t>
            </a:r>
            <a:r>
              <a:rPr lang="id-ID" dirty="0" smtClean="0"/>
              <a:t>menghasilkan informasi </a:t>
            </a:r>
            <a:r>
              <a:rPr lang="id-ID" dirty="0"/>
              <a:t>yang akurat untuk pengambilan keputusan.</a:t>
            </a:r>
          </a:p>
        </p:txBody>
      </p:sp>
    </p:spTree>
    <p:extLst>
      <p:ext uri="{BB962C8B-B14F-4D97-AF65-F5344CB8AC3E}">
        <p14:creationId xmlns:p14="http://schemas.microsoft.com/office/powerpoint/2010/main" xmlns="" val="1118197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E. TREND YANG MEMPENGARUHI AKUNTANSI </a:t>
            </a:r>
            <a:r>
              <a:rPr lang="id-ID" b="1" dirty="0"/>
              <a:t>MANAJEMEN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dirty="0"/>
              <a:t>Akuntansi manajemen berkembang sejalan dengan perkembangan berbagai </a:t>
            </a:r>
            <a:r>
              <a:rPr lang="id-ID" dirty="0" smtClean="0"/>
              <a:t>praktik dalam bisnis.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Berikut </a:t>
            </a:r>
            <a:r>
              <a:rPr lang="id-ID" dirty="0" smtClean="0"/>
              <a:t>berbagai praktik </a:t>
            </a:r>
            <a:r>
              <a:rPr lang="id-ID" dirty="0"/>
              <a:t>bisnis baru yang menuntut perubahan dalam akuntansi manajemen.</a:t>
            </a:r>
          </a:p>
          <a:p>
            <a:pPr marL="91440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Orientasi </a:t>
            </a:r>
            <a:r>
              <a:rPr lang="id-ID" dirty="0"/>
              <a:t>pelanggan.</a:t>
            </a:r>
          </a:p>
          <a:p>
            <a:pPr marL="91440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Perspektif </a:t>
            </a:r>
            <a:r>
              <a:rPr lang="id-ID" dirty="0"/>
              <a:t>lintas fungsi.</a:t>
            </a:r>
          </a:p>
          <a:p>
            <a:pPr marL="91440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Kompetisi </a:t>
            </a:r>
            <a:r>
              <a:rPr lang="id-ID" dirty="0"/>
              <a:t>global.</a:t>
            </a:r>
          </a:p>
          <a:p>
            <a:pPr marL="91440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Manajemen </a:t>
            </a:r>
            <a:r>
              <a:rPr lang="id-ID" dirty="0"/>
              <a:t>kualitas total.</a:t>
            </a:r>
          </a:p>
          <a:p>
            <a:pPr marL="91440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Waktu </a:t>
            </a:r>
            <a:r>
              <a:rPr lang="id-ID" dirty="0"/>
              <a:t>sebagai elemen kompetitif.</a:t>
            </a:r>
          </a:p>
          <a:p>
            <a:pPr marL="91440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Kemajuan </a:t>
            </a:r>
            <a:r>
              <a:rPr lang="id-ID" dirty="0"/>
              <a:t>teknologi informasi.</a:t>
            </a:r>
          </a:p>
          <a:p>
            <a:pPr marL="91440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Kemajuan </a:t>
            </a:r>
            <a:r>
              <a:rPr lang="id-ID" dirty="0"/>
              <a:t>lingkungan pemanufakturan.</a:t>
            </a:r>
          </a:p>
          <a:p>
            <a:pPr marL="91440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Pertumbuhan </a:t>
            </a:r>
            <a:r>
              <a:rPr lang="id-ID" dirty="0"/>
              <a:t>dan deregulasi industri jasa.</a:t>
            </a:r>
          </a:p>
          <a:p>
            <a:pPr marL="91440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Manajemen </a:t>
            </a:r>
            <a:r>
              <a:rPr lang="id-ID" dirty="0"/>
              <a:t>berbasis aktivitas.</a:t>
            </a:r>
          </a:p>
        </p:txBody>
      </p:sp>
    </p:spTree>
    <p:extLst>
      <p:ext uri="{BB962C8B-B14F-4D97-AF65-F5344CB8AC3E}">
        <p14:creationId xmlns:p14="http://schemas.microsoft.com/office/powerpoint/2010/main" xmlns="" val="1026565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Orientasi Pelanggan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id-ID" dirty="0"/>
              <a:t>Perusahaan dituntut fokus pada keunggulan kompetitif dengan memberikan nilai </a:t>
            </a:r>
            <a:r>
              <a:rPr lang="id-ID" dirty="0" smtClean="0"/>
              <a:t>yang lebih </a:t>
            </a:r>
            <a:r>
              <a:rPr lang="id-ID" dirty="0"/>
              <a:t>baik kepada pelanggan untuk biaya yang sama atau lebih rendah</a:t>
            </a:r>
            <a:r>
              <a:rPr lang="id-ID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id-ID" b="1" dirty="0"/>
              <a:t>Nilai pelanggan </a:t>
            </a:r>
            <a:r>
              <a:rPr lang="id-ID" dirty="0"/>
              <a:t>(</a:t>
            </a:r>
            <a:r>
              <a:rPr lang="id-ID" i="1" dirty="0" smtClean="0"/>
              <a:t>customer value</a:t>
            </a:r>
            <a:r>
              <a:rPr lang="id-ID" dirty="0"/>
              <a:t>) adalah perbedaan antara yang diterima pelanggan (realisasi pelanggan) dan </a:t>
            </a:r>
            <a:r>
              <a:rPr lang="id-ID" dirty="0" smtClean="0"/>
              <a:t>yang diserahkan </a:t>
            </a:r>
            <a:r>
              <a:rPr lang="id-ID" dirty="0"/>
              <a:t>(dikorbankan) oleh </a:t>
            </a:r>
            <a:r>
              <a:rPr lang="id-ID" dirty="0" smtClean="0"/>
              <a:t>pelanggan. </a:t>
            </a:r>
          </a:p>
          <a:p>
            <a:pPr algn="just">
              <a:lnSpc>
                <a:spcPct val="110000"/>
              </a:lnSpc>
            </a:pPr>
            <a:r>
              <a:rPr lang="id-ID" dirty="0" smtClean="0"/>
              <a:t>Segala sesuatu yang diperoleh pelanggan disebut </a:t>
            </a:r>
            <a:r>
              <a:rPr lang="id-ID" b="1" dirty="0"/>
              <a:t>produk total </a:t>
            </a:r>
            <a:r>
              <a:rPr lang="id-ID" dirty="0"/>
              <a:t>(</a:t>
            </a:r>
            <a:r>
              <a:rPr lang="id-ID" i="1" dirty="0"/>
              <a:t>total product</a:t>
            </a:r>
            <a:r>
              <a:rPr lang="id-ID" dirty="0"/>
              <a:t>). </a:t>
            </a:r>
            <a:endParaRPr lang="id-ID" dirty="0" smtClean="0"/>
          </a:p>
          <a:p>
            <a:pPr algn="just">
              <a:lnSpc>
                <a:spcPct val="110000"/>
              </a:lnSpc>
            </a:pPr>
            <a:r>
              <a:rPr lang="id-ID" dirty="0" smtClean="0"/>
              <a:t>Produk </a:t>
            </a:r>
            <a:r>
              <a:rPr lang="id-ID" dirty="0"/>
              <a:t>total adalah semua manfaat berwujud </a:t>
            </a:r>
            <a:r>
              <a:rPr lang="id-ID" dirty="0" smtClean="0"/>
              <a:t>dan tidak </a:t>
            </a:r>
            <a:r>
              <a:rPr lang="id-ID" dirty="0"/>
              <a:t>berwujud yang diterima pelanggan akibat membeli </a:t>
            </a:r>
            <a:r>
              <a:rPr lang="id-ID" dirty="0" smtClean="0"/>
              <a:t>produk</a:t>
            </a:r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655239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d-ID" dirty="0"/>
              <a:t>Unsur yang diperoleh pelanggan dari suatu produk meliputi hal-hal yang </a:t>
            </a:r>
            <a:r>
              <a:rPr lang="id-ID" dirty="0" smtClean="0"/>
              <a:t>berwujud dan </a:t>
            </a:r>
            <a:r>
              <a:rPr lang="id-ID" dirty="0"/>
              <a:t>tidak </a:t>
            </a:r>
            <a:r>
              <a:rPr lang="id-ID" dirty="0" smtClean="0"/>
              <a:t>berwujud.</a:t>
            </a:r>
          </a:p>
          <a:p>
            <a:pPr algn="just"/>
            <a:r>
              <a:rPr lang="id-ID" dirty="0"/>
              <a:t>Berikut ini </a:t>
            </a:r>
            <a:r>
              <a:rPr lang="id-ID" dirty="0" smtClean="0"/>
              <a:t>adalah contoh </a:t>
            </a:r>
            <a:r>
              <a:rPr lang="id-ID" dirty="0"/>
              <a:t>unsur-unsur yang bisa diperoleh pelanggan dari suatu produk.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Fitur </a:t>
            </a:r>
            <a:r>
              <a:rPr lang="id-ID" dirty="0"/>
              <a:t>produk.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Fungsi </a:t>
            </a:r>
            <a:r>
              <a:rPr lang="id-ID" dirty="0"/>
              <a:t>produk.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Garansi</a:t>
            </a:r>
            <a:r>
              <a:rPr lang="id-ID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Citra</a:t>
            </a:r>
            <a:r>
              <a:rPr lang="id-ID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Layanan</a:t>
            </a:r>
            <a:r>
              <a:rPr lang="id-ID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Kualitas</a:t>
            </a:r>
            <a:r>
              <a:rPr lang="id-ID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Instruksi </a:t>
            </a:r>
            <a:r>
              <a:rPr lang="id-ID" dirty="0"/>
              <a:t>penggunaan.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Merek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949891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A. PENGERTIAN AKUNTANSI MANAJEMEN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924800" cy="4114800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en-US" sz="2200" b="1" kern="0" dirty="0" smtClean="0"/>
              <a:t> </a:t>
            </a:r>
            <a:r>
              <a:rPr lang="id-ID" sz="2200" b="1" kern="0" dirty="0" smtClean="0"/>
              <a:t>Akuntansi </a:t>
            </a:r>
            <a:r>
              <a:rPr lang="id-ID" sz="2200" b="1" kern="0" dirty="0"/>
              <a:t>manajemen (</a:t>
            </a:r>
            <a:r>
              <a:rPr lang="id-ID" sz="2200" b="1" i="1" kern="0" dirty="0"/>
              <a:t>management accounting</a:t>
            </a:r>
            <a:r>
              <a:rPr lang="id-ID" sz="2200" b="1" kern="0" dirty="0"/>
              <a:t>) </a:t>
            </a:r>
            <a:r>
              <a:rPr lang="id-ID" sz="2200" kern="0" dirty="0"/>
              <a:t>adalah proses </a:t>
            </a:r>
            <a:r>
              <a:rPr lang="id-ID" sz="2200" kern="0" dirty="0" smtClean="0"/>
              <a:t>mengidentifikasi, mengukur</a:t>
            </a:r>
            <a:r>
              <a:rPr lang="id-ID" sz="2200" kern="0" dirty="0"/>
              <a:t>, mengakumulasi, menyiapkan, </a:t>
            </a:r>
            <a:r>
              <a:rPr lang="id-ID" sz="2200" kern="0" dirty="0" smtClean="0"/>
              <a:t>menganalisis,</a:t>
            </a:r>
            <a:r>
              <a:rPr lang="en-US" sz="2200" kern="0" dirty="0" smtClean="0"/>
              <a:t> </a:t>
            </a:r>
            <a:r>
              <a:rPr lang="id-ID" sz="2200" kern="0" dirty="0" smtClean="0"/>
              <a:t>menginterpretasikan</a:t>
            </a:r>
            <a:r>
              <a:rPr lang="id-ID" sz="2200" kern="0" dirty="0"/>
              <a:t>, dan </a:t>
            </a:r>
            <a:r>
              <a:rPr lang="id-ID" sz="2200" kern="0" dirty="0" smtClean="0"/>
              <a:t> mengomunikasikan </a:t>
            </a:r>
            <a:r>
              <a:rPr lang="id-ID" sz="2200" kern="0" dirty="0"/>
              <a:t>kejadian ekonomi yang digunakan oleh manajemen untuk melakukan </a:t>
            </a:r>
            <a:r>
              <a:rPr lang="id-ID" sz="2200" kern="0" dirty="0" smtClean="0"/>
              <a:t> perencanaan</a:t>
            </a:r>
            <a:r>
              <a:rPr lang="id-ID" sz="2200" kern="0" dirty="0"/>
              <a:t>, pengendalian, pengambilan keputusan, dan penilaian kinerja </a:t>
            </a:r>
            <a:r>
              <a:rPr lang="id-ID" sz="2200" kern="0" dirty="0" smtClean="0"/>
              <a:t>dalam organisasi</a:t>
            </a:r>
            <a:r>
              <a:rPr lang="id-ID" sz="2200" kern="0" dirty="0"/>
              <a:t>. </a:t>
            </a:r>
            <a:endParaRPr lang="id-ID" sz="2200" kern="0" dirty="0" smtClean="0"/>
          </a:p>
          <a:p>
            <a:pPr marL="0" indent="0" algn="just">
              <a:spcBef>
                <a:spcPts val="0"/>
              </a:spcBef>
            </a:pPr>
            <a:r>
              <a:rPr lang="en-US" sz="2200" kern="0" dirty="0" smtClean="0"/>
              <a:t> </a:t>
            </a:r>
            <a:r>
              <a:rPr lang="id-ID" sz="2200" kern="0" dirty="0" smtClean="0"/>
              <a:t>Ada </a:t>
            </a:r>
            <a:r>
              <a:rPr lang="id-ID" sz="2200" kern="0" dirty="0"/>
              <a:t>dua esensi utama dalam pengertian akuntansi manajemen yang </a:t>
            </a:r>
            <a:r>
              <a:rPr lang="id-ID" sz="2200" kern="0" dirty="0" smtClean="0"/>
              <a:t>diuraikan di </a:t>
            </a:r>
            <a:r>
              <a:rPr lang="id-ID" sz="2200" kern="0" dirty="0"/>
              <a:t>atas, yaitu penyediaan informasi dan penggunaan informasi tersebut</a:t>
            </a:r>
            <a:r>
              <a:rPr lang="id-ID" sz="2200" kern="0" dirty="0" smtClean="0"/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en-US" sz="2200" kern="0" dirty="0" smtClean="0"/>
              <a:t> </a:t>
            </a:r>
            <a:r>
              <a:rPr lang="id-ID" sz="2200" kern="0" dirty="0" smtClean="0"/>
              <a:t>Penyediaan </a:t>
            </a:r>
            <a:r>
              <a:rPr lang="fi-FI" sz="2200" kern="0" dirty="0" smtClean="0"/>
              <a:t>informasi </a:t>
            </a:r>
            <a:r>
              <a:rPr lang="fi-FI" sz="2200" kern="0" dirty="0"/>
              <a:t>dilakukan oleh akuntan manajemen. </a:t>
            </a:r>
            <a:endParaRPr lang="id-ID" sz="2200" kern="0" dirty="0" smtClean="0"/>
          </a:p>
          <a:p>
            <a:pPr marL="0" indent="0" algn="just">
              <a:spcBef>
                <a:spcPts val="0"/>
              </a:spcBef>
            </a:pPr>
            <a:r>
              <a:rPr lang="fi-FI" sz="2200" kern="0" dirty="0" smtClean="0"/>
              <a:t> Penggunaan </a:t>
            </a:r>
            <a:r>
              <a:rPr lang="fi-FI" sz="2200" kern="0" dirty="0"/>
              <a:t>informasi dilakukan </a:t>
            </a:r>
            <a:r>
              <a:rPr lang="fi-FI" sz="2200" kern="0" dirty="0" smtClean="0"/>
              <a:t>oleh</a:t>
            </a:r>
            <a:r>
              <a:rPr lang="id-ID" sz="2200" kern="0" dirty="0" smtClean="0"/>
              <a:t> manajer </a:t>
            </a:r>
            <a:r>
              <a:rPr lang="id-ID" sz="2200" kern="0" dirty="0"/>
              <a:t>tingkat bawah sampai tingkat atas.</a:t>
            </a:r>
          </a:p>
          <a:p>
            <a:pPr algn="just">
              <a:buNone/>
            </a:pP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xmlns="" val="13870779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d-ID" dirty="0"/>
              <a:t>Unsur yang dikorbankan pelanggan terhadap suatu produk meliputi hal-hal </a:t>
            </a:r>
            <a:r>
              <a:rPr lang="id-ID" dirty="0" smtClean="0"/>
              <a:t>yang berwujud</a:t>
            </a:r>
            <a:r>
              <a:rPr lang="id-ID" dirty="0"/>
              <a:t>, seperti sumber daya yang dikorbankan, dan tidak berwujud, seperti kekecewaan</a:t>
            </a:r>
            <a:r>
              <a:rPr lang="id-ID" dirty="0" smtClean="0"/>
              <a:t>.</a:t>
            </a:r>
          </a:p>
          <a:p>
            <a:pPr algn="just"/>
            <a:r>
              <a:rPr lang="id-ID" dirty="0"/>
              <a:t>Berikut </a:t>
            </a:r>
            <a:r>
              <a:rPr lang="id-ID" dirty="0" smtClean="0"/>
              <a:t>ini adalah </a:t>
            </a:r>
            <a:r>
              <a:rPr lang="id-ID" dirty="0"/>
              <a:t>contoh unsur-unsur yang dikorbankan pelanggan terhadap suatu produk.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Harga </a:t>
            </a:r>
            <a:r>
              <a:rPr lang="id-ID" dirty="0"/>
              <a:t>beli.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Kekecewaan</a:t>
            </a:r>
            <a:r>
              <a:rPr lang="id-ID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Biaya </a:t>
            </a:r>
            <a:r>
              <a:rPr lang="id-ID" dirty="0"/>
              <a:t>pemeliharaan.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Usaha </a:t>
            </a:r>
            <a:r>
              <a:rPr lang="id-ID" dirty="0"/>
              <a:t>untuk belajar.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Biaya </a:t>
            </a:r>
            <a:r>
              <a:rPr lang="id-ID" dirty="0"/>
              <a:t>purnajual.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Biaya </a:t>
            </a:r>
            <a:r>
              <a:rPr lang="id-ID" dirty="0"/>
              <a:t>penggunaan.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Biaya </a:t>
            </a:r>
            <a:r>
              <a:rPr lang="id-ID" dirty="0"/>
              <a:t>pembuangan.</a:t>
            </a:r>
          </a:p>
        </p:txBody>
      </p:sp>
    </p:spTree>
    <p:extLst>
      <p:ext uri="{BB962C8B-B14F-4D97-AF65-F5344CB8AC3E}">
        <p14:creationId xmlns:p14="http://schemas.microsoft.com/office/powerpoint/2010/main" xmlns="" val="1943138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dirty="0"/>
              <a:t>Implikasi lebih jauh dari pemberian nilai bagi pelanggan adalah pentingnya </a:t>
            </a:r>
            <a:r>
              <a:rPr lang="id-ID" dirty="0" smtClean="0"/>
              <a:t>informasi </a:t>
            </a:r>
            <a:r>
              <a:rPr lang="fi-FI" dirty="0" smtClean="0"/>
              <a:t>tentang </a:t>
            </a:r>
            <a:r>
              <a:rPr lang="fi-FI" b="1" dirty="0"/>
              <a:t>rantai nilai (value chain). </a:t>
            </a:r>
            <a:r>
              <a:rPr lang="fi-FI" dirty="0"/>
              <a:t>Rantai nilai merupakan satu rangkaian aktivitas </a:t>
            </a:r>
            <a:r>
              <a:rPr lang="fi-FI" dirty="0" smtClean="0"/>
              <a:t>yang</a:t>
            </a:r>
            <a:r>
              <a:rPr lang="id-ID" dirty="0" smtClean="0"/>
              <a:t> diperlukan </a:t>
            </a:r>
            <a:r>
              <a:rPr lang="id-ID" dirty="0"/>
              <a:t>untuk merancang, mengembangkan, memproduksi, memasarkan, </a:t>
            </a:r>
            <a:r>
              <a:rPr lang="id-ID" dirty="0" smtClean="0"/>
              <a:t>dan menyerahkan </a:t>
            </a:r>
            <a:r>
              <a:rPr lang="id-ID" dirty="0"/>
              <a:t>produk kepada </a:t>
            </a:r>
            <a:r>
              <a:rPr lang="id-ID" dirty="0" smtClean="0"/>
              <a:t>pelanggan.</a:t>
            </a:r>
          </a:p>
          <a:p>
            <a:pPr algn="just"/>
            <a:r>
              <a:rPr lang="id-ID" dirty="0"/>
              <a:t>Manajemen rantai nilai yang efektif </a:t>
            </a:r>
            <a:r>
              <a:rPr lang="id-ID" dirty="0" smtClean="0"/>
              <a:t>diperlukan untuk </a:t>
            </a:r>
            <a:r>
              <a:rPr lang="id-ID" dirty="0"/>
              <a:t>dapat menghasilkan realisasi pelanggan yang lebih besar daripada </a:t>
            </a:r>
            <a:r>
              <a:rPr lang="id-ID" dirty="0" smtClean="0"/>
              <a:t>pengorbanan untuk </a:t>
            </a:r>
            <a:r>
              <a:rPr lang="id-ID" dirty="0"/>
              <a:t>menghasilkan nilai pelanggan yang lebih besar.</a:t>
            </a:r>
          </a:p>
        </p:txBody>
      </p:sp>
    </p:spTree>
    <p:extLst>
      <p:ext uri="{BB962C8B-B14F-4D97-AF65-F5344CB8AC3E}">
        <p14:creationId xmlns:p14="http://schemas.microsoft.com/office/powerpoint/2010/main" xmlns="" val="26457310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Perspektif Lintas Fungsi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69368"/>
            <a:ext cx="8458200" cy="460283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b="1" dirty="0"/>
              <a:t>Perspektif lintas fungsi </a:t>
            </a:r>
            <a:r>
              <a:rPr lang="id-ID" dirty="0"/>
              <a:t>(</a:t>
            </a:r>
            <a:r>
              <a:rPr lang="id-ID" i="1" dirty="0"/>
              <a:t>cross functional perspective</a:t>
            </a:r>
            <a:r>
              <a:rPr lang="id-ID" dirty="0"/>
              <a:t>) adalah cara pandang </a:t>
            </a:r>
            <a:r>
              <a:rPr lang="id-ID" dirty="0" smtClean="0"/>
              <a:t>manajemen</a:t>
            </a:r>
            <a:r>
              <a:rPr lang="id-ID" b="1" dirty="0" smtClean="0"/>
              <a:t> </a:t>
            </a:r>
            <a:r>
              <a:rPr lang="id-ID" dirty="0" smtClean="0"/>
              <a:t>yang </a:t>
            </a:r>
            <a:r>
              <a:rPr lang="id-ID" dirty="0"/>
              <a:t>tidak lagi melihat proses penambahan nilai yang terjadi di suatu fungsi </a:t>
            </a:r>
            <a:r>
              <a:rPr lang="id-ID" dirty="0" smtClean="0"/>
              <a:t>terpisah dari </a:t>
            </a:r>
            <a:r>
              <a:rPr lang="id-ID" dirty="0"/>
              <a:t>proses penambahan nilai yang terjadi di fungsi lain</a:t>
            </a:r>
            <a:r>
              <a:rPr lang="id-ID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Akuntan manajemen tidak lagi hanya melihat aktivitas dan </a:t>
            </a:r>
            <a:r>
              <a:rPr lang="id-ID" dirty="0" smtClean="0"/>
              <a:t>biaya yang </a:t>
            </a:r>
            <a:r>
              <a:rPr lang="id-ID" dirty="0"/>
              <a:t>terjadi di setiap fungsi secara terpisah satu per satu. Setiap fungsi tidak lagi </a:t>
            </a:r>
            <a:r>
              <a:rPr lang="id-ID" dirty="0" smtClean="0"/>
              <a:t>dibatasi oleh </a:t>
            </a:r>
            <a:r>
              <a:rPr lang="id-ID" dirty="0"/>
              <a:t>tembok pemisah yang membuat setiap fungsi seolah-olah tidak terkait satu </a:t>
            </a:r>
            <a:r>
              <a:rPr lang="id-ID" dirty="0" smtClean="0"/>
              <a:t>sama lain.</a:t>
            </a:r>
          </a:p>
          <a:p>
            <a:pPr algn="just">
              <a:lnSpc>
                <a:spcPct val="120000"/>
              </a:lnSpc>
            </a:pPr>
            <a:r>
              <a:rPr lang="id-ID" dirty="0" smtClean="0"/>
              <a:t>Sistem </a:t>
            </a:r>
            <a:r>
              <a:rPr lang="id-ID" dirty="0"/>
              <a:t>akuntansi manajemen dituntut mampu menghasilkan informasi tentang </a:t>
            </a:r>
            <a:r>
              <a:rPr lang="id-ID" dirty="0" smtClean="0"/>
              <a:t>rantai nilai </a:t>
            </a:r>
            <a:r>
              <a:rPr lang="id-ID" dirty="0"/>
              <a:t>di setiap fungsi yang terkait. Selain itu, sistem akuntansi manajemen juga </a:t>
            </a:r>
            <a:r>
              <a:rPr lang="id-ID" dirty="0" smtClean="0"/>
              <a:t>dituntut mampu </a:t>
            </a:r>
            <a:r>
              <a:rPr lang="id-ID" dirty="0"/>
              <a:t>menghasilkan informasi tentang sejauh mana tindakan di satu fungsi </a:t>
            </a:r>
            <a:r>
              <a:rPr lang="id-ID" dirty="0" smtClean="0"/>
              <a:t>berpengaruh terhadap </a:t>
            </a:r>
            <a:r>
              <a:rPr lang="id-ID" dirty="0"/>
              <a:t>fungsi lainnya.</a:t>
            </a:r>
          </a:p>
        </p:txBody>
      </p:sp>
    </p:spTree>
    <p:extLst>
      <p:ext uri="{BB962C8B-B14F-4D97-AF65-F5344CB8AC3E}">
        <p14:creationId xmlns:p14="http://schemas.microsoft.com/office/powerpoint/2010/main" xmlns="" val="1192658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id-ID" b="1" dirty="0" smtClean="0"/>
              <a:t>Kompetisi Global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dirty="0"/>
              <a:t>Perkembangan dalam transportasi dan komunikasi mendorong distribusi produk </a:t>
            </a:r>
            <a:r>
              <a:rPr lang="id-ID" dirty="0" smtClean="0"/>
              <a:t>semakin global</a:t>
            </a:r>
            <a:r>
              <a:rPr lang="id-ID" dirty="0"/>
              <a:t>. Beberapa dekade lalu, perusahaan tidak tahu atau tidak peduli dengan </a:t>
            </a:r>
            <a:r>
              <a:rPr lang="id-ID" dirty="0" smtClean="0"/>
              <a:t>produk yang </a:t>
            </a:r>
            <a:r>
              <a:rPr lang="id-ID" dirty="0"/>
              <a:t>sama yang dihasilkan perusahaan Jepang yang ada di Jerman atau Amerika Serikat</a:t>
            </a:r>
            <a:r>
              <a:rPr lang="id-ID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Perusahaan di suatu negara dapat secara </a:t>
            </a:r>
            <a:r>
              <a:rPr lang="id-ID" dirty="0" smtClean="0"/>
              <a:t>terus-menerus melakukan </a:t>
            </a:r>
            <a:r>
              <a:rPr lang="id-ID" dirty="0"/>
              <a:t>benchmarking terhadap perusahaan lain. </a:t>
            </a:r>
            <a:r>
              <a:rPr lang="id-ID" b="1" i="1" dirty="0"/>
              <a:t>Benchmarking</a:t>
            </a:r>
            <a:r>
              <a:rPr lang="id-ID" b="1" dirty="0"/>
              <a:t> </a:t>
            </a:r>
            <a:r>
              <a:rPr lang="id-ID" dirty="0"/>
              <a:t>adalah </a:t>
            </a:r>
            <a:r>
              <a:rPr lang="id-ID" dirty="0" smtClean="0"/>
              <a:t>penggunaan praktik </a:t>
            </a:r>
            <a:r>
              <a:rPr lang="id-ID" dirty="0"/>
              <a:t>terbaik yang diperoleh dari pesaing untuk diterapkan di perusahaan sendiri</a:t>
            </a:r>
            <a:r>
              <a:rPr lang="id-ID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Sistem informasi akuntansi manajemen dituntut mampu menyediakan </a:t>
            </a:r>
            <a:r>
              <a:rPr lang="id-ID" dirty="0" smtClean="0"/>
              <a:t>informasi </a:t>
            </a:r>
            <a:r>
              <a:rPr lang="sv-SE" dirty="0" smtClean="0"/>
              <a:t>tentang </a:t>
            </a:r>
            <a:r>
              <a:rPr lang="sv-SE" dirty="0"/>
              <a:t>produktivitas dan kualitas agar dapat bersaing secara global. Sistem </a:t>
            </a:r>
            <a:r>
              <a:rPr lang="sv-SE" dirty="0" smtClean="0"/>
              <a:t>informasi</a:t>
            </a:r>
            <a:r>
              <a:rPr lang="id-ID" dirty="0" smtClean="0"/>
              <a:t> akuntansi </a:t>
            </a:r>
            <a:r>
              <a:rPr lang="id-ID" dirty="0"/>
              <a:t>manajemen juga dituntut untuk memberikan informasi untuk </a:t>
            </a:r>
            <a:r>
              <a:rPr lang="id-ID" dirty="0" smtClean="0"/>
              <a:t>melakukan </a:t>
            </a:r>
            <a:r>
              <a:rPr lang="id-ID" i="1" dirty="0" smtClean="0"/>
              <a:t>benchmarking</a:t>
            </a:r>
            <a:r>
              <a:rPr lang="id-ID" dirty="0"/>
              <a:t>.</a:t>
            </a:r>
          </a:p>
          <a:p>
            <a:pPr algn="just">
              <a:lnSpc>
                <a:spcPct val="12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9033327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Manajemen Kualitas Total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10600" cy="43434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id-ID" b="1" dirty="0"/>
              <a:t>Manajemen kualitas total </a:t>
            </a:r>
            <a:r>
              <a:rPr lang="id-ID" dirty="0"/>
              <a:t>(</a:t>
            </a:r>
            <a:r>
              <a:rPr lang="id-ID" i="1" dirty="0"/>
              <a:t>total quality management</a:t>
            </a:r>
            <a:r>
              <a:rPr lang="id-ID" dirty="0"/>
              <a:t>), atau disingkat TQM </a:t>
            </a:r>
            <a:r>
              <a:rPr lang="id-ID" dirty="0" smtClean="0"/>
              <a:t>adalah pendekatan </a:t>
            </a:r>
            <a:r>
              <a:rPr lang="id-ID" dirty="0"/>
              <a:t>yang menuntut perusahaan menciptakan lingkungan yang </a:t>
            </a:r>
            <a:r>
              <a:rPr lang="id-ID" dirty="0" smtClean="0"/>
              <a:t>memungkinkan produk </a:t>
            </a:r>
            <a:r>
              <a:rPr lang="id-ID" dirty="0"/>
              <a:t>yang sempurna tanpa catat dapat dihasilkan</a:t>
            </a:r>
            <a:r>
              <a:rPr lang="id-ID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sv-SE" dirty="0"/>
              <a:t>Ada empat prinsip dasar </a:t>
            </a:r>
            <a:r>
              <a:rPr lang="sv-SE" dirty="0" smtClean="0"/>
              <a:t>TQM,</a:t>
            </a:r>
            <a:r>
              <a:rPr lang="id-ID" dirty="0" smtClean="0"/>
              <a:t>yaitu </a:t>
            </a:r>
            <a:r>
              <a:rPr lang="id-ID" dirty="0"/>
              <a:t>fokus kepada pelanggan, keterlibatan penuh pegawai, perbaikan berkelanjutan, </a:t>
            </a:r>
            <a:r>
              <a:rPr lang="id-ID" dirty="0" smtClean="0"/>
              <a:t>dan sistem </a:t>
            </a:r>
            <a:r>
              <a:rPr lang="id-ID" dirty="0"/>
              <a:t>terintegrasi</a:t>
            </a:r>
            <a:r>
              <a:rPr lang="id-ID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fi-FI" dirty="0"/>
              <a:t>Pelanggan merupakan alasan keberadaan perusahaan. Oleh karena itu, </a:t>
            </a:r>
            <a:r>
              <a:rPr lang="fi-FI" dirty="0" smtClean="0"/>
              <a:t>pemenuhan</a:t>
            </a:r>
            <a:r>
              <a:rPr lang="id-ID" dirty="0" smtClean="0"/>
              <a:t> </a:t>
            </a:r>
            <a:r>
              <a:rPr lang="fi-FI" dirty="0" smtClean="0"/>
              <a:t>ekspektasi </a:t>
            </a:r>
            <a:r>
              <a:rPr lang="fi-FI" dirty="0"/>
              <a:t>pelanggan merupakan salah satu fokus pekerjaan perusahaan</a:t>
            </a:r>
            <a:endParaRPr lang="id-ID" dirty="0"/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5674136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305800" cy="4495799"/>
          </a:xfrm>
        </p:spPr>
        <p:txBody>
          <a:bodyPr>
            <a:noAutofit/>
          </a:bodyPr>
          <a:lstStyle/>
          <a:p>
            <a:pPr algn="just"/>
            <a:r>
              <a:rPr lang="id-ID" sz="2500" b="1" dirty="0"/>
              <a:t>Perbaikan berkelanjutan </a:t>
            </a:r>
            <a:r>
              <a:rPr lang="id-ID" sz="2500" dirty="0" smtClean="0"/>
              <a:t>(</a:t>
            </a:r>
            <a:r>
              <a:rPr lang="id-ID" sz="2500" i="1" dirty="0" smtClean="0"/>
              <a:t>continuous improvement</a:t>
            </a:r>
            <a:r>
              <a:rPr lang="id-ID" sz="2500" dirty="0" smtClean="0"/>
              <a:t>) adalah </a:t>
            </a:r>
            <a:r>
              <a:rPr lang="id-ID" sz="2500" dirty="0"/>
              <a:t>dasar untuk </a:t>
            </a:r>
            <a:r>
              <a:rPr lang="id-ID" sz="2500" dirty="0" smtClean="0"/>
              <a:t>membentuk </a:t>
            </a:r>
            <a:r>
              <a:rPr lang="sv-SE" sz="2500" dirty="0" smtClean="0"/>
              <a:t>lingkungan </a:t>
            </a:r>
            <a:r>
              <a:rPr lang="sv-SE" sz="2500" dirty="0" smtClean="0"/>
              <a:t>pemanufakturan </a:t>
            </a:r>
            <a:r>
              <a:rPr lang="sv-SE" sz="2500" dirty="0"/>
              <a:t>yang sempurna. Perusahaan tidak boleh berhenti setiap </a:t>
            </a:r>
            <a:r>
              <a:rPr lang="sv-SE" sz="2500" dirty="0" smtClean="0"/>
              <a:t>kali</a:t>
            </a:r>
            <a:r>
              <a:rPr lang="id-ID" sz="2500" dirty="0" smtClean="0"/>
              <a:t>.</a:t>
            </a:r>
          </a:p>
          <a:p>
            <a:pPr algn="just"/>
            <a:r>
              <a:rPr lang="sv-SE" sz="2500" dirty="0"/>
              <a:t>Perusahaan membutuhkan berbagai informasi agar TQM dapat </a:t>
            </a:r>
            <a:r>
              <a:rPr lang="sv-SE" sz="2500" dirty="0" smtClean="0"/>
              <a:t>diwujudkan.</a:t>
            </a:r>
            <a:r>
              <a:rPr lang="id-ID" sz="2500" dirty="0" smtClean="0"/>
              <a:t> Informasi </a:t>
            </a:r>
            <a:r>
              <a:rPr lang="id-ID" sz="2500" dirty="0"/>
              <a:t>sejak proses awal, misalnya bahan yang dibutuhkan dan pemasok yang </a:t>
            </a:r>
            <a:r>
              <a:rPr lang="id-ID" sz="2500" dirty="0" smtClean="0"/>
              <a:t>andal harus </a:t>
            </a:r>
            <a:r>
              <a:rPr lang="id-ID" sz="2500" dirty="0"/>
              <a:t>tersedia bagi manajemen</a:t>
            </a:r>
            <a:r>
              <a:rPr lang="id-ID" sz="2500" dirty="0" smtClean="0"/>
              <a:t>.</a:t>
            </a:r>
          </a:p>
          <a:p>
            <a:pPr algn="just"/>
            <a:r>
              <a:rPr lang="id-ID" sz="2500" dirty="0" smtClean="0"/>
              <a:t>Aktivitas </a:t>
            </a:r>
            <a:r>
              <a:rPr lang="id-ID" sz="2500" dirty="0"/>
              <a:t>dan proses penciptaan nilai sejak </a:t>
            </a:r>
            <a:r>
              <a:rPr lang="id-ID" sz="2500" dirty="0" smtClean="0"/>
              <a:t>pengembangan produk</a:t>
            </a:r>
            <a:r>
              <a:rPr lang="id-ID" sz="2500" dirty="0"/>
              <a:t>, proses produksi, sampai dengan penyampaian produk ke pasar dibutuhkan </a:t>
            </a:r>
            <a:r>
              <a:rPr lang="id-ID" sz="2500" dirty="0" smtClean="0"/>
              <a:t>untuk </a:t>
            </a:r>
            <a:r>
              <a:rPr lang="fi-FI" sz="2500" dirty="0" smtClean="0"/>
              <a:t>memastikan </a:t>
            </a:r>
            <a:r>
              <a:rPr lang="fi-FI" sz="2500" dirty="0"/>
              <a:t>nilai pelanggan dapat dihasilkan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xmlns="" val="3410334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Waktu sebagai Elemen Kompetitif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8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dirty="0"/>
              <a:t>Waktu adalah elemen krusial dalam setiap tahapan rantai nilai. Perusahaan </a:t>
            </a:r>
            <a:r>
              <a:rPr lang="id-ID" dirty="0" smtClean="0"/>
              <a:t>bertaraf dunia </a:t>
            </a:r>
            <a:r>
              <a:rPr lang="id-ID" dirty="0"/>
              <a:t>mengurangi waktu ke pasar dengan menekan waktu yang dibutuhkan dalam </a:t>
            </a:r>
            <a:r>
              <a:rPr lang="id-ID" dirty="0" smtClean="0"/>
              <a:t>tahap desain</a:t>
            </a:r>
            <a:r>
              <a:rPr lang="id-ID" dirty="0"/>
              <a:t>, implementasi, dan siklus produksi</a:t>
            </a:r>
            <a:r>
              <a:rPr lang="id-ID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Waktu yang dikonsumsi untuk memproduksi produk dapat meliputi waktu </a:t>
            </a:r>
            <a:r>
              <a:rPr lang="id-ID" dirty="0" smtClean="0"/>
              <a:t>bernilai tambah </a:t>
            </a:r>
            <a:r>
              <a:rPr lang="id-ID" dirty="0"/>
              <a:t>(</a:t>
            </a:r>
            <a:r>
              <a:rPr lang="id-ID" i="1" dirty="0"/>
              <a:t>value added time</a:t>
            </a:r>
            <a:r>
              <a:rPr lang="id-ID" dirty="0"/>
              <a:t>) dan waktu tidak bernilai tambah (</a:t>
            </a:r>
            <a:r>
              <a:rPr lang="id-ID" i="1" dirty="0"/>
              <a:t>non-value added time</a:t>
            </a:r>
            <a:r>
              <a:rPr lang="id-ID" dirty="0"/>
              <a:t>).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Perhatian manajemen perlu tertuju pada waktu tidak bernilai </a:t>
            </a:r>
            <a:r>
              <a:rPr lang="id-ID" dirty="0" smtClean="0"/>
              <a:t>tambah Sistem </a:t>
            </a:r>
            <a:r>
              <a:rPr lang="id-ID" dirty="0"/>
              <a:t>informasi akuntansi manajemen dituntut melaporkan aktivitas dan </a:t>
            </a:r>
            <a:r>
              <a:rPr lang="id-ID" dirty="0" smtClean="0"/>
              <a:t>konsumsi waktu </a:t>
            </a:r>
            <a:r>
              <a:rPr lang="id-ID" dirty="0"/>
              <a:t>aktivitas yang bernilai tambah dan tidak bernilai tambah. </a:t>
            </a:r>
          </a:p>
        </p:txBody>
      </p:sp>
    </p:spTree>
    <p:extLst>
      <p:ext uri="{BB962C8B-B14F-4D97-AF65-F5344CB8AC3E}">
        <p14:creationId xmlns:p14="http://schemas.microsoft.com/office/powerpoint/2010/main" xmlns="" val="27566586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4900" b="1" dirty="0" smtClean="0"/>
              <a:t>Kemajuan Teknologi Informasi</a:t>
            </a:r>
            <a:r>
              <a:rPr lang="id-ID" b="1" dirty="0" smtClean="0"/>
              <a:t/>
            </a:r>
            <a:br>
              <a:rPr lang="id-ID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>
            <a:normAutofit/>
          </a:bodyPr>
          <a:lstStyle/>
          <a:p>
            <a:pPr algn="just"/>
            <a:r>
              <a:rPr lang="en-US" sz="2500" dirty="0" err="1" smtClean="0"/>
              <a:t>Kemajuan</a:t>
            </a:r>
            <a:r>
              <a:rPr lang="en-US" sz="2500" dirty="0" smtClean="0"/>
              <a:t> </a:t>
            </a:r>
            <a:r>
              <a:rPr lang="en-US" sz="2500" dirty="0" err="1" smtClean="0"/>
              <a:t>teknologi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r>
              <a:rPr lang="en-US" sz="2500" dirty="0" smtClean="0"/>
              <a:t> </a:t>
            </a:r>
            <a:r>
              <a:rPr lang="en-US" sz="2500" dirty="0" err="1" smtClean="0"/>
              <a:t>mendukung</a:t>
            </a:r>
            <a:r>
              <a:rPr lang="en-US" sz="2500" dirty="0" smtClean="0"/>
              <a:t> </a:t>
            </a:r>
            <a:r>
              <a:rPr lang="en-US" sz="2500" dirty="0" err="1" smtClean="0"/>
              <a:t>pemanufakturan</a:t>
            </a:r>
            <a:r>
              <a:rPr lang="en-US" sz="2500" dirty="0" smtClean="0"/>
              <a:t> </a:t>
            </a:r>
            <a:r>
              <a:rPr lang="en-US" sz="2500" dirty="0" err="1" smtClean="0"/>
              <a:t>terintegrasi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komputer</a:t>
            </a:r>
            <a:r>
              <a:rPr lang="en-US" sz="2500" dirty="0" smtClean="0"/>
              <a:t>.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pemanufakturan</a:t>
            </a:r>
            <a:r>
              <a:rPr lang="en-US" sz="2500" dirty="0" smtClean="0"/>
              <a:t> </a:t>
            </a:r>
            <a:r>
              <a:rPr lang="en-US" sz="2500" dirty="0" err="1" smtClean="0"/>
              <a:t>automasi</a:t>
            </a:r>
            <a:r>
              <a:rPr lang="en-US" sz="2500" dirty="0" smtClean="0"/>
              <a:t>, </a:t>
            </a:r>
            <a:r>
              <a:rPr lang="en-US" sz="2500" dirty="0" err="1" smtClean="0"/>
              <a:t>komputer</a:t>
            </a:r>
            <a:r>
              <a:rPr lang="en-US" sz="2500" dirty="0" smtClean="0"/>
              <a:t> </a:t>
            </a:r>
            <a:r>
              <a:rPr lang="en-US" sz="2500" dirty="0" err="1" smtClean="0"/>
              <a:t>digunakan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memonitor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mengendalikan</a:t>
            </a:r>
            <a:r>
              <a:rPr lang="en-US" sz="2500" dirty="0" smtClean="0"/>
              <a:t> </a:t>
            </a:r>
            <a:r>
              <a:rPr lang="en-US" sz="2500" dirty="0" err="1" smtClean="0"/>
              <a:t>operasi</a:t>
            </a:r>
            <a:r>
              <a:rPr lang="en-US" sz="2500" dirty="0" smtClean="0"/>
              <a:t>.</a:t>
            </a:r>
          </a:p>
          <a:p>
            <a:pPr algn="just"/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 smtClean="0"/>
              <a:t>pemanufakturan</a:t>
            </a:r>
            <a:r>
              <a:rPr lang="en-US" sz="2500" dirty="0" smtClean="0"/>
              <a:t> </a:t>
            </a:r>
            <a:r>
              <a:rPr lang="en-US" sz="2500" dirty="0" err="1" smtClean="0"/>
              <a:t>automasi</a:t>
            </a:r>
            <a:r>
              <a:rPr lang="en-US" sz="2500" dirty="0" smtClean="0"/>
              <a:t>,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dimungkinkan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melacak</a:t>
            </a:r>
            <a:r>
              <a:rPr lang="en-US" sz="2500" dirty="0" smtClean="0"/>
              <a:t> </a:t>
            </a:r>
            <a:r>
              <a:rPr lang="en-US" sz="2500" dirty="0" err="1" smtClean="0"/>
              <a:t>produk</a:t>
            </a:r>
            <a:r>
              <a:rPr lang="en-US" sz="2500" dirty="0" smtClean="0"/>
              <a:t> </a:t>
            </a:r>
            <a:r>
              <a:rPr lang="en-US" sz="2500" dirty="0" err="1" smtClean="0"/>
              <a:t>selagi</a:t>
            </a:r>
            <a:r>
              <a:rPr lang="en-US" sz="2500" dirty="0" smtClean="0"/>
              <a:t> </a:t>
            </a:r>
            <a:r>
              <a:rPr lang="en-US" sz="2500" dirty="0" err="1" smtClean="0"/>
              <a:t>sedang</a:t>
            </a:r>
            <a:r>
              <a:rPr lang="en-US" sz="2500" dirty="0" smtClean="0"/>
              <a:t> </a:t>
            </a:r>
            <a:r>
              <a:rPr lang="en-US" sz="2500" dirty="0" err="1" smtClean="0"/>
              <a:t>proses</a:t>
            </a:r>
            <a:r>
              <a:rPr lang="en-US" sz="2500" dirty="0" smtClean="0"/>
              <a:t> </a:t>
            </a:r>
            <a:r>
              <a:rPr lang="en-US" sz="2500" dirty="0" err="1" smtClean="0"/>
              <a:t>produksi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pabrik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melaporkannya</a:t>
            </a:r>
            <a:endParaRPr lang="en-US" sz="2500" dirty="0" smtClean="0"/>
          </a:p>
          <a:p>
            <a:pPr algn="just"/>
            <a:r>
              <a:rPr lang="en-US" sz="2500" dirty="0" err="1" smtClean="0"/>
              <a:t>Teknologi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r>
              <a:rPr lang="en-US" sz="2500" dirty="0" smtClean="0"/>
              <a:t> </a:t>
            </a:r>
            <a:r>
              <a:rPr lang="en-US" sz="2500" dirty="0" err="1" smtClean="0"/>
              <a:t>memungkinkan</a:t>
            </a:r>
            <a:r>
              <a:rPr lang="en-US" sz="2500" dirty="0" smtClean="0"/>
              <a:t> </a:t>
            </a:r>
            <a:r>
              <a:rPr lang="en-US" sz="2500" dirty="0" err="1" smtClean="0"/>
              <a:t>keputusan</a:t>
            </a:r>
            <a:r>
              <a:rPr lang="en-US" sz="2500" dirty="0" smtClean="0"/>
              <a:t> </a:t>
            </a:r>
            <a:r>
              <a:rPr lang="en-US" sz="2500" dirty="0" err="1" smtClean="0"/>
              <a:t>dapat</a:t>
            </a:r>
            <a:r>
              <a:rPr lang="en-US" sz="2500" dirty="0" smtClean="0"/>
              <a:t> </a:t>
            </a:r>
            <a:r>
              <a:rPr lang="en-US" sz="2500" dirty="0" err="1" smtClean="0"/>
              <a:t>dilakukan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tanpa</a:t>
            </a:r>
            <a:r>
              <a:rPr lang="en-US" sz="2500" dirty="0" smtClean="0"/>
              <a:t> </a:t>
            </a:r>
            <a:r>
              <a:rPr lang="en-US" sz="2500" dirty="0" err="1" smtClean="0"/>
              <a:t>dibatasi</a:t>
            </a:r>
            <a:r>
              <a:rPr lang="en-US" sz="2500" dirty="0" smtClean="0"/>
              <a:t> </a:t>
            </a:r>
            <a:r>
              <a:rPr lang="en-US" sz="2500" dirty="0" err="1" smtClean="0"/>
              <a:t>oleh</a:t>
            </a:r>
            <a:r>
              <a:rPr lang="en-US" sz="2500" dirty="0" smtClean="0"/>
              <a:t> </a:t>
            </a:r>
            <a:r>
              <a:rPr lang="en-US" sz="2500" dirty="0" err="1" smtClean="0"/>
              <a:t>waktu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tempat</a:t>
            </a:r>
            <a:r>
              <a:rPr lang="en-US" sz="2500" dirty="0" smtClean="0"/>
              <a:t>. </a:t>
            </a:r>
          </a:p>
          <a:p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xmlns="" val="19214360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Kemajuan</a:t>
            </a:r>
            <a:r>
              <a:rPr lang="en-US" b="1" dirty="0" smtClean="0"/>
              <a:t> </a:t>
            </a:r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  <a:r>
              <a:rPr lang="en-US" b="1" dirty="0" err="1" smtClean="0"/>
              <a:t>Pemanufakturan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1"/>
            <a:ext cx="8458200" cy="2819399"/>
          </a:xfrm>
        </p:spPr>
        <p:txBody>
          <a:bodyPr>
            <a:normAutofit/>
          </a:bodyPr>
          <a:lstStyle/>
          <a:p>
            <a:pPr algn="just"/>
            <a:r>
              <a:rPr lang="en-US" sz="2500" dirty="0" err="1" smtClean="0"/>
              <a:t>Kemajuan</a:t>
            </a:r>
            <a:r>
              <a:rPr lang="en-US" sz="2500" dirty="0" smtClean="0"/>
              <a:t> </a:t>
            </a:r>
            <a:r>
              <a:rPr lang="en-US" sz="2500" dirty="0" err="1" smtClean="0"/>
              <a:t>teknologi</a:t>
            </a:r>
            <a:r>
              <a:rPr lang="en-US" sz="2500" dirty="0" smtClean="0"/>
              <a:t> </a:t>
            </a:r>
            <a:r>
              <a:rPr lang="en-US" sz="2500" dirty="0" err="1" smtClean="0"/>
              <a:t>berdampak</a:t>
            </a:r>
            <a:r>
              <a:rPr lang="en-US" sz="2500" dirty="0" smtClean="0"/>
              <a:t> </a:t>
            </a:r>
            <a:r>
              <a:rPr lang="en-US" sz="2500" dirty="0" err="1" smtClean="0"/>
              <a:t>kepada</a:t>
            </a:r>
            <a:r>
              <a:rPr lang="en-US" sz="2500" dirty="0" smtClean="0"/>
              <a:t> </a:t>
            </a:r>
            <a:r>
              <a:rPr lang="en-US" sz="2500" dirty="0" err="1" smtClean="0"/>
              <a:t>sistem</a:t>
            </a:r>
            <a:r>
              <a:rPr lang="en-US" sz="2500" dirty="0" smtClean="0"/>
              <a:t> </a:t>
            </a:r>
            <a:r>
              <a:rPr lang="en-US" sz="2500" dirty="0" err="1" smtClean="0"/>
              <a:t>penentuan</a:t>
            </a:r>
            <a:r>
              <a:rPr lang="en-US" sz="2500" dirty="0" smtClean="0"/>
              <a:t> </a:t>
            </a:r>
            <a:r>
              <a:rPr lang="en-US" sz="2500" dirty="0" err="1" smtClean="0"/>
              <a:t>biaya</a:t>
            </a:r>
            <a:r>
              <a:rPr lang="en-US" sz="2500" dirty="0" smtClean="0"/>
              <a:t> </a:t>
            </a:r>
            <a:r>
              <a:rPr lang="en-US" sz="2500" dirty="0" err="1" smtClean="0"/>
              <a:t>produk</a:t>
            </a:r>
            <a:r>
              <a:rPr lang="en-US" sz="2500" dirty="0" smtClean="0"/>
              <a:t>, </a:t>
            </a:r>
            <a:r>
              <a:rPr lang="en-US" sz="2500" dirty="0" err="1" smtClean="0"/>
              <a:t>sistem</a:t>
            </a:r>
            <a:r>
              <a:rPr lang="en-US" sz="2500" dirty="0" smtClean="0"/>
              <a:t> </a:t>
            </a:r>
            <a:r>
              <a:rPr lang="en-US" sz="2500" dirty="0" err="1" smtClean="0"/>
              <a:t>pengendalian</a:t>
            </a:r>
            <a:r>
              <a:rPr lang="en-US" sz="2500" dirty="0" smtClean="0"/>
              <a:t>, </a:t>
            </a:r>
            <a:r>
              <a:rPr lang="en-US" sz="2500" dirty="0" err="1" smtClean="0"/>
              <a:t>perilaku</a:t>
            </a:r>
            <a:r>
              <a:rPr lang="en-US" sz="2500" dirty="0" smtClean="0"/>
              <a:t> </a:t>
            </a:r>
            <a:r>
              <a:rPr lang="en-US" sz="2500" dirty="0" err="1" smtClean="0"/>
              <a:t>biaya</a:t>
            </a:r>
            <a:r>
              <a:rPr lang="en-US" sz="2500" dirty="0" smtClean="0"/>
              <a:t>, </a:t>
            </a:r>
            <a:r>
              <a:rPr lang="en-US" sz="2500" dirty="0" err="1" smtClean="0"/>
              <a:t>ketelusuran</a:t>
            </a:r>
            <a:r>
              <a:rPr lang="en-US" sz="2500" dirty="0" smtClean="0"/>
              <a:t>, </a:t>
            </a:r>
            <a:r>
              <a:rPr lang="en-US" sz="2500" dirty="0" err="1" smtClean="0"/>
              <a:t>penganggaran</a:t>
            </a:r>
            <a:r>
              <a:rPr lang="en-US" sz="2500" dirty="0" smtClean="0"/>
              <a:t> modal,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praktik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lainnya</a:t>
            </a:r>
            <a:r>
              <a:rPr lang="en-US" sz="2500" dirty="0" smtClean="0"/>
              <a:t>. </a:t>
            </a:r>
            <a:r>
              <a:rPr lang="en-US" sz="2500" dirty="0" err="1" smtClean="0"/>
              <a:t>Kemajuan</a:t>
            </a:r>
            <a:r>
              <a:rPr lang="en-US" sz="2500" dirty="0" smtClean="0"/>
              <a:t> </a:t>
            </a:r>
            <a:r>
              <a:rPr lang="en-US" sz="2500" dirty="0" err="1" smtClean="0"/>
              <a:t>teknologi</a:t>
            </a:r>
            <a:r>
              <a:rPr lang="en-US" sz="2500" dirty="0" smtClean="0"/>
              <a:t> </a:t>
            </a:r>
            <a:r>
              <a:rPr lang="en-US" sz="2500" dirty="0" err="1" smtClean="0"/>
              <a:t>juga</a:t>
            </a:r>
            <a:r>
              <a:rPr lang="en-US" sz="2500" dirty="0" smtClean="0"/>
              <a:t> </a:t>
            </a:r>
            <a:r>
              <a:rPr lang="en-US" sz="2500" dirty="0" err="1" smtClean="0"/>
              <a:t>memungkinkan</a:t>
            </a:r>
            <a:r>
              <a:rPr lang="en-US" sz="2500" dirty="0" smtClean="0"/>
              <a:t> </a:t>
            </a:r>
            <a:r>
              <a:rPr lang="en-US" sz="2500" dirty="0" err="1" smtClean="0"/>
              <a:t>pelaksanaan</a:t>
            </a:r>
            <a:r>
              <a:rPr lang="en-US" sz="2500" dirty="0" smtClean="0"/>
              <a:t> </a:t>
            </a:r>
            <a:r>
              <a:rPr lang="en-US" sz="2500" dirty="0" err="1" smtClean="0"/>
              <a:t>proses</a:t>
            </a:r>
            <a:r>
              <a:rPr lang="en-US" sz="2500" dirty="0" smtClean="0"/>
              <a:t> </a:t>
            </a:r>
            <a:r>
              <a:rPr lang="en-US" sz="2500" dirty="0" err="1" smtClean="0"/>
              <a:t>produksi</a:t>
            </a:r>
            <a:r>
              <a:rPr lang="en-US" sz="2500" dirty="0" smtClean="0"/>
              <a:t> JIT (</a:t>
            </a:r>
            <a:r>
              <a:rPr lang="en-US" sz="2500" i="1" dirty="0" smtClean="0"/>
              <a:t>just in time manufacturing</a:t>
            </a:r>
            <a:r>
              <a:rPr lang="en-US" sz="2500" dirty="0" smtClean="0"/>
              <a:t>) </a:t>
            </a:r>
            <a:r>
              <a:rPr lang="en-US" sz="2500" dirty="0" err="1" smtClean="0"/>
              <a:t>dan</a:t>
            </a:r>
            <a:r>
              <a:rPr lang="en-US" sz="2500" dirty="0" smtClean="0"/>
              <a:t> CIM (</a:t>
            </a:r>
            <a:r>
              <a:rPr lang="en-US" sz="2500" i="1" dirty="0" smtClean="0"/>
              <a:t>computer integrated manufacturing</a:t>
            </a:r>
            <a:r>
              <a:rPr lang="en-US" sz="2500" dirty="0" smtClean="0"/>
              <a:t>).</a:t>
            </a:r>
            <a:endParaRPr lang="en-US" sz="25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 smtClean="0"/>
              <a:t>Pertumbuhan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Deregulasi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Industri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Jasa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3735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en-US" sz="2500" dirty="0" smtClean="0"/>
              <a:t>Dari </a:t>
            </a:r>
            <a:r>
              <a:rPr lang="en-US" sz="2500" dirty="0" err="1" smtClean="0"/>
              <a:t>waktu</a:t>
            </a:r>
            <a:r>
              <a:rPr lang="en-US" sz="2500" dirty="0" smtClean="0"/>
              <a:t> </a:t>
            </a:r>
            <a:r>
              <a:rPr lang="en-US" sz="2500" dirty="0" err="1" smtClean="0"/>
              <a:t>ke</a:t>
            </a:r>
            <a:r>
              <a:rPr lang="en-US" sz="2500" dirty="0" smtClean="0"/>
              <a:t> </a:t>
            </a:r>
            <a:r>
              <a:rPr lang="en-US" sz="2500" dirty="0" err="1" smtClean="0"/>
              <a:t>waktu</a:t>
            </a:r>
            <a:r>
              <a:rPr lang="en-US" sz="2500" dirty="0" smtClean="0"/>
              <a:t>, </a:t>
            </a:r>
            <a:r>
              <a:rPr lang="en-US" sz="2500" dirty="0" err="1" smtClean="0"/>
              <a:t>peran</a:t>
            </a:r>
            <a:r>
              <a:rPr lang="en-US" sz="2500" dirty="0" smtClean="0"/>
              <a:t> </a:t>
            </a:r>
            <a:r>
              <a:rPr lang="en-US" sz="2500" dirty="0" err="1" smtClean="0"/>
              <a:t>industri</a:t>
            </a:r>
            <a:r>
              <a:rPr lang="en-US" sz="2500" dirty="0" smtClean="0"/>
              <a:t> </a:t>
            </a:r>
            <a:r>
              <a:rPr lang="en-US" sz="2500" dirty="0" err="1" smtClean="0"/>
              <a:t>jasa</a:t>
            </a:r>
            <a:r>
              <a:rPr lang="en-US" sz="2500" dirty="0" smtClean="0"/>
              <a:t> </a:t>
            </a:r>
            <a:r>
              <a:rPr lang="en-US" sz="2500" dirty="0" err="1" smtClean="0"/>
              <a:t>semakin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. </a:t>
            </a:r>
            <a:r>
              <a:rPr lang="en-US" sz="2500" dirty="0" err="1" smtClean="0"/>
              <a:t>Bagi</a:t>
            </a:r>
            <a:r>
              <a:rPr lang="en-US" sz="2500" dirty="0" smtClean="0"/>
              <a:t> </a:t>
            </a:r>
            <a:r>
              <a:rPr lang="en-US" sz="2500" dirty="0" err="1" smtClean="0"/>
              <a:t>negara</a:t>
            </a:r>
            <a:r>
              <a:rPr lang="en-US" sz="2500" dirty="0" smtClean="0"/>
              <a:t> </a:t>
            </a:r>
            <a:r>
              <a:rPr lang="en-US" sz="2500" dirty="0" err="1" smtClean="0"/>
              <a:t>tertentu</a:t>
            </a:r>
            <a:r>
              <a:rPr lang="en-US" sz="2500" dirty="0" smtClean="0"/>
              <a:t>, </a:t>
            </a:r>
            <a:r>
              <a:rPr lang="en-US" sz="2500" dirty="0" err="1" smtClean="0"/>
              <a:t>seperti</a:t>
            </a:r>
            <a:r>
              <a:rPr lang="en-US" sz="2500" dirty="0" smtClean="0"/>
              <a:t> </a:t>
            </a:r>
            <a:r>
              <a:rPr lang="en-US" sz="2500" dirty="0" err="1" smtClean="0"/>
              <a:t>amerika</a:t>
            </a:r>
            <a:r>
              <a:rPr lang="en-US" sz="2500" dirty="0" smtClean="0"/>
              <a:t> </a:t>
            </a:r>
            <a:r>
              <a:rPr lang="en-US" sz="2500" dirty="0" err="1" smtClean="0"/>
              <a:t>Serikat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singapura</a:t>
            </a:r>
            <a:r>
              <a:rPr lang="en-US" sz="2500" dirty="0" smtClean="0"/>
              <a:t>, </a:t>
            </a:r>
            <a:r>
              <a:rPr lang="en-US" sz="2500" dirty="0" err="1" smtClean="0"/>
              <a:t>Industri</a:t>
            </a:r>
            <a:r>
              <a:rPr lang="en-US" sz="2500" dirty="0" smtClean="0"/>
              <a:t> </a:t>
            </a:r>
            <a:r>
              <a:rPr lang="en-US" sz="2500" dirty="0" err="1" smtClean="0"/>
              <a:t>jasa</a:t>
            </a:r>
            <a:r>
              <a:rPr lang="en-US" sz="2500" dirty="0" smtClean="0"/>
              <a:t> </a:t>
            </a:r>
            <a:r>
              <a:rPr lang="en-US" sz="2500" dirty="0" err="1" smtClean="0"/>
              <a:t>memdominasi</a:t>
            </a:r>
            <a:r>
              <a:rPr lang="en-US" sz="2500" dirty="0" smtClean="0"/>
              <a:t> </a:t>
            </a:r>
            <a:r>
              <a:rPr lang="en-US" sz="2500" dirty="0" err="1" smtClean="0"/>
              <a:t>perekonomian</a:t>
            </a:r>
            <a:r>
              <a:rPr lang="en-US" sz="2500" dirty="0" smtClean="0"/>
              <a:t> </a:t>
            </a:r>
            <a:r>
              <a:rPr lang="en-US" sz="2500" dirty="0" err="1" smtClean="0"/>
              <a:t>negara</a:t>
            </a:r>
            <a:r>
              <a:rPr lang="en-US" sz="2500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en-US" sz="2500" dirty="0" err="1" smtClean="0"/>
              <a:t>Deregulasi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bidang</a:t>
            </a:r>
            <a:r>
              <a:rPr lang="en-US" sz="2500" dirty="0" smtClean="0"/>
              <a:t> </a:t>
            </a:r>
            <a:r>
              <a:rPr lang="en-US" sz="2500" dirty="0" err="1" smtClean="0"/>
              <a:t>perusahaan</a:t>
            </a:r>
            <a:r>
              <a:rPr lang="en-US" sz="2500" dirty="0" smtClean="0"/>
              <a:t> </a:t>
            </a:r>
            <a:r>
              <a:rPr lang="en-US" sz="2500" dirty="0" err="1" smtClean="0"/>
              <a:t>penerbangan</a:t>
            </a:r>
            <a:r>
              <a:rPr lang="en-US" sz="2500" dirty="0" smtClean="0"/>
              <a:t>, </a:t>
            </a:r>
            <a:r>
              <a:rPr lang="en-US" sz="2500" dirty="0" err="1" smtClean="0"/>
              <a:t>sektor</a:t>
            </a:r>
            <a:r>
              <a:rPr lang="en-US" sz="2500" dirty="0" smtClean="0"/>
              <a:t> </a:t>
            </a:r>
            <a:r>
              <a:rPr lang="en-US" sz="2500" dirty="0" err="1" smtClean="0"/>
              <a:t>keuangan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telekomunikasi</a:t>
            </a:r>
            <a:r>
              <a:rPr lang="en-US" sz="2500" dirty="0" smtClean="0"/>
              <a:t> </a:t>
            </a:r>
            <a:r>
              <a:rPr lang="en-US" sz="2500" dirty="0" err="1" smtClean="0"/>
              <a:t>meningkatkan</a:t>
            </a:r>
            <a:r>
              <a:rPr lang="en-US" sz="2500" dirty="0" smtClean="0"/>
              <a:t> </a:t>
            </a:r>
            <a:r>
              <a:rPr lang="en-US" sz="2500" dirty="0" err="1" smtClean="0"/>
              <a:t>persaingan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industri</a:t>
            </a:r>
            <a:r>
              <a:rPr lang="en-US" sz="2500" dirty="0" smtClean="0"/>
              <a:t> </a:t>
            </a:r>
            <a:r>
              <a:rPr lang="en-US" sz="2500" dirty="0" err="1" smtClean="0"/>
              <a:t>jasa</a:t>
            </a:r>
            <a:r>
              <a:rPr lang="en-US" sz="2500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en-US" sz="2500" dirty="0" err="1" smtClean="0"/>
              <a:t>Sistem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perlu</a:t>
            </a:r>
            <a:r>
              <a:rPr lang="en-US" sz="2500" dirty="0" smtClean="0"/>
              <a:t> </a:t>
            </a:r>
            <a:r>
              <a:rPr lang="en-US" sz="2500" dirty="0" err="1" smtClean="0"/>
              <a:t>dikembangkan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mengakomodasi</a:t>
            </a:r>
            <a:r>
              <a:rPr lang="en-US" sz="2500" dirty="0" smtClean="0"/>
              <a:t> </a:t>
            </a:r>
            <a:r>
              <a:rPr lang="en-US" sz="2500" dirty="0" err="1" smtClean="0"/>
              <a:t>konsep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lingkungan</a:t>
            </a:r>
            <a:r>
              <a:rPr lang="en-US" sz="2500" dirty="0" smtClean="0"/>
              <a:t> </a:t>
            </a:r>
            <a:r>
              <a:rPr lang="en-US" sz="2500" dirty="0" err="1" smtClean="0"/>
              <a:t>perusahaan</a:t>
            </a:r>
            <a:r>
              <a:rPr lang="en-US" sz="2500" dirty="0" smtClean="0"/>
              <a:t> </a:t>
            </a:r>
            <a:r>
              <a:rPr lang="en-US" sz="2500" dirty="0" err="1" smtClean="0"/>
              <a:t>jasa</a:t>
            </a:r>
            <a:r>
              <a:rPr lang="en-US" sz="2500" dirty="0" smtClean="0"/>
              <a:t>. </a:t>
            </a:r>
            <a:r>
              <a:rPr lang="en-US" sz="2500" dirty="0" err="1" smtClean="0"/>
              <a:t>Perencanaan</a:t>
            </a:r>
            <a:r>
              <a:rPr lang="en-US" sz="2500" dirty="0" smtClean="0"/>
              <a:t>, </a:t>
            </a:r>
            <a:r>
              <a:rPr lang="en-US" sz="2500" dirty="0" err="1" smtClean="0"/>
              <a:t>pengendalian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pengambilan</a:t>
            </a:r>
            <a:r>
              <a:rPr lang="en-US" sz="2500" dirty="0" smtClean="0"/>
              <a:t> </a:t>
            </a:r>
            <a:r>
              <a:rPr lang="en-US" sz="2500" dirty="0" err="1" smtClean="0"/>
              <a:t>keputusan</a:t>
            </a:r>
            <a:r>
              <a:rPr lang="en-US" sz="2500" dirty="0" smtClean="0"/>
              <a:t> </a:t>
            </a:r>
            <a:r>
              <a:rPr lang="en-US" sz="2500" dirty="0" err="1" smtClean="0"/>
              <a:t>terkait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kualitas</a:t>
            </a:r>
            <a:r>
              <a:rPr lang="en-US" sz="2500" dirty="0" smtClean="0"/>
              <a:t>, </a:t>
            </a:r>
            <a:r>
              <a:rPr lang="en-US" sz="2500" dirty="0" err="1" smtClean="0"/>
              <a:t>produktivitas</a:t>
            </a:r>
            <a:r>
              <a:rPr lang="en-US" sz="2500" dirty="0" smtClean="0"/>
              <a:t>, </a:t>
            </a:r>
            <a:r>
              <a:rPr lang="en-US" sz="2500" dirty="0" err="1" smtClean="0"/>
              <a:t>efisiensi</a:t>
            </a:r>
            <a:r>
              <a:rPr lang="en-US" sz="2500" dirty="0" smtClean="0"/>
              <a:t>, </a:t>
            </a:r>
            <a:r>
              <a:rPr lang="en-US" sz="2500" dirty="0" err="1" smtClean="0"/>
              <a:t>kepuasan</a:t>
            </a:r>
            <a:r>
              <a:rPr lang="en-US" sz="2500" dirty="0" smtClean="0"/>
              <a:t> </a:t>
            </a:r>
            <a:r>
              <a:rPr lang="en-US" sz="2500" dirty="0" err="1" smtClean="0"/>
              <a:t>pelanggan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kecepatan</a:t>
            </a:r>
            <a:r>
              <a:rPr lang="en-US" sz="2500" dirty="0" smtClean="0"/>
              <a:t> </a:t>
            </a:r>
            <a:r>
              <a:rPr lang="en-US" sz="2500" dirty="0" err="1" smtClean="0"/>
              <a:t>waktu</a:t>
            </a:r>
            <a:r>
              <a:rPr lang="en-US" sz="2500" dirty="0" smtClean="0"/>
              <a:t> </a:t>
            </a:r>
            <a:r>
              <a:rPr lang="en-US" sz="2500" dirty="0" err="1" smtClean="0"/>
              <a:t>penyerahan</a:t>
            </a:r>
            <a:r>
              <a:rPr lang="en-US" sz="2500" dirty="0" smtClean="0"/>
              <a:t> </a:t>
            </a:r>
            <a:r>
              <a:rPr lang="en-US" sz="2500" dirty="0" err="1" smtClean="0"/>
              <a:t>jasa</a:t>
            </a:r>
            <a:r>
              <a:rPr lang="en-US" sz="2500" dirty="0" smtClean="0"/>
              <a:t> </a:t>
            </a:r>
            <a:r>
              <a:rPr lang="en-US" sz="2500" dirty="0" err="1" smtClean="0"/>
              <a:t>juga</a:t>
            </a:r>
            <a:r>
              <a:rPr lang="en-US" sz="2500" dirty="0" smtClean="0"/>
              <a:t> </a:t>
            </a:r>
            <a:r>
              <a:rPr lang="en-US" sz="2500" dirty="0" err="1" smtClean="0"/>
              <a:t>membutuhkan</a:t>
            </a:r>
            <a:r>
              <a:rPr lang="en-US" sz="2500" dirty="0" smtClean="0"/>
              <a:t> </a:t>
            </a:r>
            <a:r>
              <a:rPr lang="en-US" sz="2500" dirty="0" err="1" smtClean="0"/>
              <a:t>dukungan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r>
              <a:rPr lang="en-US" sz="2500" dirty="0" smtClean="0"/>
              <a:t> yang </a:t>
            </a:r>
            <a:r>
              <a:rPr lang="en-US" sz="2500" dirty="0" err="1" smtClean="0"/>
              <a:t>dihasilkan</a:t>
            </a:r>
            <a:r>
              <a:rPr lang="en-US" sz="2500" dirty="0" smtClean="0"/>
              <a:t> </a:t>
            </a:r>
            <a:r>
              <a:rPr lang="en-US" sz="2500" dirty="0" err="1" smtClean="0"/>
              <a:t>oleh</a:t>
            </a:r>
            <a:r>
              <a:rPr lang="en-US" sz="2500" dirty="0" smtClean="0"/>
              <a:t> </a:t>
            </a:r>
            <a:r>
              <a:rPr lang="en-US" sz="2500" dirty="0" err="1" smtClean="0"/>
              <a:t>sistem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.</a:t>
            </a:r>
            <a:endParaRPr lang="en-US" sz="2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B. AKUNTANSI MANAJEMEN DAN AKUNTANSI KEUANGAN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1"/>
            <a:ext cx="7696200" cy="4190999"/>
          </a:xfrm>
        </p:spPr>
        <p:txBody>
          <a:bodyPr>
            <a:noAutofit/>
          </a:bodyPr>
          <a:lstStyle/>
          <a:p>
            <a:pPr algn="just"/>
            <a:r>
              <a:rPr lang="id-ID" sz="2500" dirty="0"/>
              <a:t>Akuntansi manajemen merupakan tipe akuntansi yang mengolah data </a:t>
            </a:r>
            <a:r>
              <a:rPr lang="id-ID" sz="2500" dirty="0" smtClean="0"/>
              <a:t>untuk menghasilkan </a:t>
            </a:r>
            <a:r>
              <a:rPr lang="id-ID" sz="2500" dirty="0"/>
              <a:t>informasi yang ditujukan kepada pihak internal perusahaan</a:t>
            </a:r>
            <a:r>
              <a:rPr lang="id-ID" sz="2500" dirty="0" smtClean="0"/>
              <a:t>.</a:t>
            </a:r>
          </a:p>
          <a:p>
            <a:pPr algn="just"/>
            <a:r>
              <a:rPr lang="id-ID" sz="2500" dirty="0" smtClean="0"/>
              <a:t> Informasi tersebut </a:t>
            </a:r>
            <a:r>
              <a:rPr lang="id-ID" sz="2500" dirty="0"/>
              <a:t>dimanfaatkan oleh pihak internal perusahaan untuk menjalankan aktivitas </a:t>
            </a:r>
            <a:r>
              <a:rPr lang="id-ID" sz="2500" dirty="0" smtClean="0"/>
              <a:t>pokok </a:t>
            </a:r>
            <a:r>
              <a:rPr lang="nn-NO" sz="2500" dirty="0" smtClean="0"/>
              <a:t>manajerial</a:t>
            </a:r>
            <a:r>
              <a:rPr lang="nn-NO" sz="2500" dirty="0"/>
              <a:t>. </a:t>
            </a:r>
            <a:endParaRPr lang="id-ID" sz="2500" dirty="0" smtClean="0"/>
          </a:p>
          <a:p>
            <a:pPr algn="just"/>
            <a:r>
              <a:rPr lang="nn-NO" sz="2500" dirty="0" smtClean="0"/>
              <a:t>Sedangkan </a:t>
            </a:r>
            <a:r>
              <a:rPr lang="nn-NO" sz="2500" dirty="0"/>
              <a:t>akuntansi keuangan merupakan tipe akuntansi yang mengolah </a:t>
            </a:r>
            <a:r>
              <a:rPr lang="nn-NO" sz="2500" dirty="0" smtClean="0"/>
              <a:t>data</a:t>
            </a:r>
            <a:r>
              <a:rPr lang="id-ID" sz="2500" dirty="0" smtClean="0"/>
              <a:t> untuk </a:t>
            </a:r>
            <a:r>
              <a:rPr lang="id-ID" sz="2500" dirty="0"/>
              <a:t>menghasilkan informasi keuangan yang ditujukan kepada pihak luar </a:t>
            </a:r>
            <a:r>
              <a:rPr lang="id-ID" sz="2500" dirty="0" smtClean="0"/>
              <a:t>perusahaan.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xmlns="" val="18655735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  <a:r>
              <a:rPr lang="en-US" b="1" dirty="0" err="1" smtClean="0"/>
              <a:t>Berbasis</a:t>
            </a:r>
            <a:r>
              <a:rPr lang="en-US" b="1" dirty="0" smtClean="0"/>
              <a:t> </a:t>
            </a:r>
            <a:r>
              <a:rPr lang="en-US" b="1" dirty="0" err="1" smtClean="0"/>
              <a:t>Aktivitas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1"/>
            <a:ext cx="8382000" cy="2666999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500" b="1" dirty="0" err="1" smtClean="0"/>
              <a:t>Manajemen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berbasis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aktivitas</a:t>
            </a:r>
            <a:r>
              <a:rPr lang="en-US" sz="2500" b="1" dirty="0" smtClean="0"/>
              <a:t> </a:t>
            </a:r>
            <a:r>
              <a:rPr lang="en-US" sz="2500" i="1" dirty="0" smtClean="0"/>
              <a:t>(activity based management-ABM)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sistem</a:t>
            </a:r>
            <a:r>
              <a:rPr lang="en-US" sz="2500" dirty="0" smtClean="0"/>
              <a:t> yang </a:t>
            </a:r>
            <a:r>
              <a:rPr lang="en-US" sz="2500" dirty="0" err="1" smtClean="0"/>
              <a:t>memfokuskan</a:t>
            </a:r>
            <a:r>
              <a:rPr lang="en-US" sz="2500" dirty="0" smtClean="0"/>
              <a:t> </a:t>
            </a:r>
            <a:r>
              <a:rPr lang="en-US" sz="2500" dirty="0" err="1" smtClean="0"/>
              <a:t>perhatian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500" dirty="0" err="1" smtClean="0"/>
              <a:t>aktivitas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meningkatkan</a:t>
            </a:r>
            <a:r>
              <a:rPr lang="en-US" sz="2500" dirty="0" smtClean="0"/>
              <a:t>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err="1" smtClean="0"/>
              <a:t>bagi</a:t>
            </a:r>
            <a:r>
              <a:rPr lang="en-US" sz="2500" dirty="0" smtClean="0"/>
              <a:t> </a:t>
            </a:r>
            <a:r>
              <a:rPr lang="en-US" sz="2500" dirty="0" err="1" smtClean="0"/>
              <a:t>pelanggan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rangka</a:t>
            </a:r>
            <a:r>
              <a:rPr lang="en-US" sz="2500" dirty="0" smtClean="0"/>
              <a:t> </a:t>
            </a:r>
            <a:r>
              <a:rPr lang="en-US" sz="2500" dirty="0" err="1" smtClean="0"/>
              <a:t>meningkatkan</a:t>
            </a:r>
            <a:r>
              <a:rPr lang="en-US" sz="2500" dirty="0" smtClean="0"/>
              <a:t> </a:t>
            </a:r>
            <a:r>
              <a:rPr lang="en-US" sz="2500" dirty="0" err="1" smtClean="0"/>
              <a:t>laba</a:t>
            </a:r>
            <a:r>
              <a:rPr lang="en-US" sz="2500" dirty="0" smtClean="0"/>
              <a:t> </a:t>
            </a:r>
            <a:r>
              <a:rPr lang="en-US" sz="2500" dirty="0" err="1" smtClean="0"/>
              <a:t>perusahaan</a:t>
            </a:r>
            <a:r>
              <a:rPr lang="en-US" sz="2500" dirty="0" smtClean="0"/>
              <a:t>.</a:t>
            </a:r>
          </a:p>
          <a:p>
            <a:pPr algn="just"/>
            <a:r>
              <a:rPr lang="en-US" sz="2500" dirty="0" smtClean="0"/>
              <a:t>ABM </a:t>
            </a:r>
            <a:r>
              <a:rPr lang="en-US" sz="2500" dirty="0" err="1" smtClean="0"/>
              <a:t>menekankan</a:t>
            </a:r>
            <a:r>
              <a:rPr lang="en-US" sz="2500" dirty="0" smtClean="0"/>
              <a:t> </a:t>
            </a:r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 smtClean="0"/>
              <a:t>dua</a:t>
            </a:r>
            <a:r>
              <a:rPr lang="en-US" sz="2500" dirty="0" smtClean="0"/>
              <a:t> </a:t>
            </a:r>
            <a:r>
              <a:rPr lang="en-US" sz="2500" dirty="0" err="1" smtClean="0"/>
              <a:t>hal</a:t>
            </a:r>
            <a:r>
              <a:rPr lang="en-US" sz="2500" dirty="0" smtClean="0"/>
              <a:t>, </a:t>
            </a:r>
            <a:r>
              <a:rPr lang="en-US" sz="2500" dirty="0" err="1" smtClean="0"/>
              <a:t>yaitu</a:t>
            </a:r>
            <a:r>
              <a:rPr lang="en-US" sz="2500" dirty="0" smtClean="0"/>
              <a:t> </a:t>
            </a:r>
            <a:r>
              <a:rPr lang="en-US" sz="2500" b="1" dirty="0" err="1" smtClean="0"/>
              <a:t>perhitungan</a:t>
            </a:r>
            <a:r>
              <a:rPr lang="en-US" sz="2500" dirty="0" smtClean="0"/>
              <a:t> </a:t>
            </a:r>
            <a:r>
              <a:rPr lang="en-US" sz="2500" b="1" dirty="0" err="1" smtClean="0"/>
              <a:t>biaya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berbasis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aktivitas</a:t>
            </a:r>
            <a:r>
              <a:rPr lang="en-US" sz="2500" b="1" dirty="0" smtClean="0"/>
              <a:t> </a:t>
            </a:r>
            <a:r>
              <a:rPr lang="en-US" sz="2500" i="1" dirty="0" smtClean="0"/>
              <a:t>(activity based costing-ABC) </a:t>
            </a:r>
            <a:r>
              <a:rPr lang="en-US" sz="2500" dirty="0" err="1" smtClean="0"/>
              <a:t>dan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analisis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nilai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proses</a:t>
            </a:r>
            <a:r>
              <a:rPr lang="en-US" sz="2500" i="1" dirty="0" smtClean="0"/>
              <a:t> (process value analysis-PVA</a:t>
            </a:r>
            <a:r>
              <a:rPr lang="en-US" sz="2500" i="1" dirty="0" smtClean="0"/>
              <a:t>).</a:t>
            </a:r>
            <a:endParaRPr lang="en-US" sz="2500" i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F. </a:t>
            </a:r>
            <a:r>
              <a:rPr lang="en-US" b="1" dirty="0" err="1" smtClean="0"/>
              <a:t>Peran</a:t>
            </a:r>
            <a:r>
              <a:rPr lang="en-US" b="1" dirty="0" smtClean="0"/>
              <a:t> </a:t>
            </a:r>
            <a:r>
              <a:rPr lang="en-US" b="1" dirty="0" err="1" smtClean="0"/>
              <a:t>Akuntan</a:t>
            </a:r>
            <a:r>
              <a:rPr lang="en-US" b="1" dirty="0" smtClean="0"/>
              <a:t> </a:t>
            </a:r>
            <a:r>
              <a:rPr lang="en-US" b="1" dirty="0" err="1" smtClean="0"/>
              <a:t>Manajemen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305800" cy="2438399"/>
          </a:xfrm>
        </p:spPr>
        <p:txBody>
          <a:bodyPr>
            <a:normAutofit/>
          </a:bodyPr>
          <a:lstStyle/>
          <a:p>
            <a:pPr algn="just"/>
            <a:r>
              <a:rPr lang="en-US" sz="2500" dirty="0" err="1" smtClean="0"/>
              <a:t>Struktur</a:t>
            </a:r>
            <a:r>
              <a:rPr lang="en-US" sz="2500" dirty="0" smtClean="0"/>
              <a:t> </a:t>
            </a:r>
            <a:r>
              <a:rPr lang="en-US" sz="2500" dirty="0" err="1" smtClean="0"/>
              <a:t>organisasi</a:t>
            </a:r>
            <a:r>
              <a:rPr lang="en-US" sz="2500" dirty="0" smtClean="0"/>
              <a:t>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gambaran</a:t>
            </a:r>
            <a:r>
              <a:rPr lang="en-US" sz="2500" dirty="0" smtClean="0"/>
              <a:t> </a:t>
            </a:r>
            <a:r>
              <a:rPr lang="en-US" sz="2500" dirty="0" err="1" smtClean="0"/>
              <a:t>tentang</a:t>
            </a:r>
            <a:r>
              <a:rPr lang="en-US" sz="2500" dirty="0" smtClean="0"/>
              <a:t> </a:t>
            </a:r>
            <a:r>
              <a:rPr lang="en-US" sz="2500" dirty="0" err="1" smtClean="0"/>
              <a:t>aliran</a:t>
            </a:r>
            <a:r>
              <a:rPr lang="en-US" sz="2500" dirty="0" smtClean="0"/>
              <a:t> </a:t>
            </a:r>
            <a:r>
              <a:rPr lang="en-US" sz="2500" dirty="0" err="1" smtClean="0"/>
              <a:t>kewenangan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tanggung</a:t>
            </a:r>
            <a:r>
              <a:rPr lang="en-US" sz="2500" dirty="0" smtClean="0"/>
              <a:t> </a:t>
            </a:r>
            <a:r>
              <a:rPr lang="en-US" sz="2500" dirty="0" err="1" smtClean="0"/>
              <a:t>jawab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organisasi</a:t>
            </a:r>
            <a:r>
              <a:rPr lang="en-US" sz="2500" dirty="0" smtClean="0"/>
              <a:t>. </a:t>
            </a:r>
            <a:r>
              <a:rPr lang="en-US" sz="2500" dirty="0" err="1" smtClean="0"/>
              <a:t>Kewenangan</a:t>
            </a:r>
            <a:r>
              <a:rPr lang="en-US" sz="2500" dirty="0" smtClean="0"/>
              <a:t> </a:t>
            </a:r>
            <a:r>
              <a:rPr lang="en-US" sz="2500" dirty="0" err="1" smtClean="0"/>
              <a:t>mengalir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yang </a:t>
            </a: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tinggi</a:t>
            </a:r>
            <a:r>
              <a:rPr lang="en-US" sz="2500" dirty="0" smtClean="0"/>
              <a:t> </a:t>
            </a:r>
            <a:r>
              <a:rPr lang="en-US" sz="2500" dirty="0" err="1" smtClean="0"/>
              <a:t>ke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yang </a:t>
            </a: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rendah</a:t>
            </a:r>
            <a:r>
              <a:rPr lang="en-US" sz="2500" dirty="0" smtClean="0"/>
              <a:t>. </a:t>
            </a:r>
            <a:r>
              <a:rPr lang="en-US" sz="2500" dirty="0" err="1" smtClean="0"/>
              <a:t>Sebaliknya</a:t>
            </a:r>
            <a:r>
              <a:rPr lang="en-US" sz="2500" dirty="0" smtClean="0"/>
              <a:t>, </a:t>
            </a:r>
            <a:r>
              <a:rPr lang="en-US" sz="2500" dirty="0" err="1" smtClean="0"/>
              <a:t>tanggung</a:t>
            </a:r>
            <a:r>
              <a:rPr lang="en-US" sz="2500" dirty="0" smtClean="0"/>
              <a:t> </a:t>
            </a:r>
            <a:r>
              <a:rPr lang="en-US" sz="2500" dirty="0" err="1" smtClean="0"/>
              <a:t>jawab</a:t>
            </a:r>
            <a:r>
              <a:rPr lang="en-US" sz="2500" dirty="0" smtClean="0"/>
              <a:t> </a:t>
            </a:r>
            <a:r>
              <a:rPr lang="en-US" sz="2500" dirty="0" err="1" smtClean="0"/>
              <a:t>mengalir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lapisan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rendah</a:t>
            </a:r>
            <a:r>
              <a:rPr lang="en-US" sz="2500" dirty="0" smtClean="0"/>
              <a:t> </a:t>
            </a:r>
            <a:r>
              <a:rPr lang="en-US" sz="2500" dirty="0" err="1" smtClean="0"/>
              <a:t>ke</a:t>
            </a:r>
            <a:r>
              <a:rPr lang="en-US" sz="2500" dirty="0" smtClean="0"/>
              <a:t> </a:t>
            </a:r>
            <a:r>
              <a:rPr lang="en-US" sz="2500" dirty="0" err="1" smtClean="0"/>
              <a:t>lapisan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yang </a:t>
            </a: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tinggi</a:t>
            </a:r>
            <a:r>
              <a:rPr lang="en-US" sz="2500" dirty="0" smtClean="0"/>
              <a:t>.</a:t>
            </a:r>
          </a:p>
          <a:p>
            <a:pPr algn="just"/>
            <a:endParaRPr lang="en-US" sz="25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G. </a:t>
            </a:r>
            <a:r>
              <a:rPr lang="en-US" b="1" dirty="0" err="1" smtClean="0"/>
              <a:t>Profesi</a:t>
            </a:r>
            <a:r>
              <a:rPr lang="en-US" b="1" dirty="0" smtClean="0"/>
              <a:t> </a:t>
            </a:r>
            <a:r>
              <a:rPr lang="en-US" b="1" dirty="0" err="1" smtClean="0"/>
              <a:t>Akuntan</a:t>
            </a:r>
            <a:r>
              <a:rPr lang="en-US" b="1" dirty="0" smtClean="0"/>
              <a:t> </a:t>
            </a:r>
            <a:r>
              <a:rPr lang="en-US" b="1" dirty="0" err="1" smtClean="0"/>
              <a:t>Manajemen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7848600" cy="3124199"/>
          </a:xfrm>
        </p:spPr>
        <p:txBody>
          <a:bodyPr>
            <a:normAutofit/>
          </a:bodyPr>
          <a:lstStyle/>
          <a:p>
            <a:pPr algn="just"/>
            <a:r>
              <a:rPr lang="en-US" sz="2500" dirty="0" err="1" smtClean="0"/>
              <a:t>Profesi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 </a:t>
            </a:r>
            <a:r>
              <a:rPr lang="en-US" sz="2500" dirty="0" err="1" smtClean="0"/>
              <a:t>berkembang</a:t>
            </a:r>
            <a:r>
              <a:rPr lang="en-US" sz="2500" dirty="0" smtClean="0"/>
              <a:t> </a:t>
            </a:r>
            <a:r>
              <a:rPr lang="en-US" sz="2500" dirty="0" err="1" smtClean="0"/>
              <a:t>sejalan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perkembangan</a:t>
            </a:r>
            <a:r>
              <a:rPr lang="en-US" sz="2500" dirty="0" smtClean="0"/>
              <a:t> </a:t>
            </a:r>
            <a:r>
              <a:rPr lang="en-US" sz="2500" dirty="0" err="1" smtClean="0"/>
              <a:t>dunia</a:t>
            </a:r>
            <a:r>
              <a:rPr lang="en-US" sz="2500" dirty="0" smtClean="0"/>
              <a:t> </a:t>
            </a:r>
            <a:r>
              <a:rPr lang="en-US" sz="2500" dirty="0" err="1" smtClean="0"/>
              <a:t>usaha</a:t>
            </a:r>
            <a:r>
              <a:rPr lang="en-US" sz="2500" dirty="0" smtClean="0"/>
              <a:t>. </a:t>
            </a:r>
            <a:r>
              <a:rPr lang="en-US" sz="2500" dirty="0" err="1" smtClean="0"/>
              <a:t>Profesi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merupakan</a:t>
            </a:r>
            <a:r>
              <a:rPr lang="en-US" sz="2500" dirty="0" smtClean="0"/>
              <a:t> </a:t>
            </a:r>
            <a:r>
              <a:rPr lang="en-US" sz="2500" dirty="0" err="1" smtClean="0"/>
              <a:t>salah</a:t>
            </a:r>
            <a:r>
              <a:rPr lang="en-US" sz="2500" dirty="0" smtClean="0"/>
              <a:t> </a:t>
            </a:r>
            <a:r>
              <a:rPr lang="en-US" sz="2500" dirty="0" err="1" smtClean="0"/>
              <a:t>satu</a:t>
            </a:r>
            <a:r>
              <a:rPr lang="en-US" sz="2500" dirty="0" smtClean="0"/>
              <a:t> </a:t>
            </a:r>
            <a:r>
              <a:rPr lang="en-US" sz="2500" dirty="0" err="1" smtClean="0"/>
              <a:t>jenis</a:t>
            </a:r>
            <a:r>
              <a:rPr lang="en-US" sz="2500" dirty="0" smtClean="0"/>
              <a:t> </a:t>
            </a:r>
            <a:r>
              <a:rPr lang="en-US" sz="2500" dirty="0" err="1" smtClean="0"/>
              <a:t>profesi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bidang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.</a:t>
            </a:r>
          </a:p>
          <a:p>
            <a:pPr algn="just"/>
            <a:r>
              <a:rPr lang="en-US" sz="2500" dirty="0" err="1" smtClean="0"/>
              <a:t>Organisasi</a:t>
            </a:r>
            <a:r>
              <a:rPr lang="en-US" sz="2500" dirty="0" smtClean="0"/>
              <a:t> yang </a:t>
            </a:r>
            <a:r>
              <a:rPr lang="en-US" sz="2500" dirty="0" err="1" smtClean="0"/>
              <a:t>menaungi</a:t>
            </a:r>
            <a:r>
              <a:rPr lang="en-US" sz="2500" dirty="0" smtClean="0"/>
              <a:t> </a:t>
            </a:r>
            <a:r>
              <a:rPr lang="en-US" sz="2500" dirty="0" err="1" smtClean="0"/>
              <a:t>profesi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Institut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Indonesia (IAMI)</a:t>
            </a:r>
          </a:p>
          <a:p>
            <a:pPr algn="just"/>
            <a:r>
              <a:rPr lang="en-US" sz="2500" dirty="0" smtClean="0"/>
              <a:t>IAMI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salah</a:t>
            </a:r>
            <a:r>
              <a:rPr lang="en-US" sz="2500" dirty="0" smtClean="0"/>
              <a:t> </a:t>
            </a:r>
            <a:r>
              <a:rPr lang="en-US" sz="2500" dirty="0" err="1" smtClean="0"/>
              <a:t>satu</a:t>
            </a:r>
            <a:r>
              <a:rPr lang="en-US" sz="2500" dirty="0" smtClean="0"/>
              <a:t> </a:t>
            </a:r>
            <a:r>
              <a:rPr lang="en-US" sz="2500" dirty="0" err="1" smtClean="0"/>
              <a:t>bagian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IAI (</a:t>
            </a:r>
            <a:r>
              <a:rPr lang="en-US" sz="2500" dirty="0" err="1" smtClean="0"/>
              <a:t>Ikatan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Indonesia)</a:t>
            </a:r>
          </a:p>
          <a:p>
            <a:endParaRPr lang="en-US" sz="25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Jenis</a:t>
            </a:r>
            <a:r>
              <a:rPr lang="en-US" b="1" dirty="0" smtClean="0"/>
              <a:t> </a:t>
            </a:r>
            <a:r>
              <a:rPr lang="en-US" b="1" dirty="0" err="1" smtClean="0"/>
              <a:t>Akuntan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500" dirty="0" err="1" smtClean="0"/>
              <a:t>Seseorang</a:t>
            </a:r>
            <a:r>
              <a:rPr lang="en-US" sz="2500" dirty="0" smtClean="0"/>
              <a:t> yang lulus </a:t>
            </a:r>
            <a:r>
              <a:rPr lang="en-US" sz="2500" dirty="0" err="1" smtClean="0"/>
              <a:t>dari</a:t>
            </a:r>
            <a:r>
              <a:rPr lang="en-US" sz="2500" dirty="0" smtClean="0"/>
              <a:t> program strata </a:t>
            </a:r>
            <a:r>
              <a:rPr lang="en-US" sz="2500" dirty="0" err="1" smtClean="0"/>
              <a:t>satu</a:t>
            </a:r>
            <a:r>
              <a:rPr lang="en-US" sz="2500" dirty="0" smtClean="0"/>
              <a:t> </a:t>
            </a:r>
            <a:r>
              <a:rPr lang="en-US" sz="2500" dirty="0" err="1" smtClean="0"/>
              <a:t>jurasan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 </a:t>
            </a:r>
            <a:r>
              <a:rPr lang="en-US" sz="2500" dirty="0" err="1" smtClean="0"/>
              <a:t>memiliki</a:t>
            </a:r>
            <a:r>
              <a:rPr lang="en-US" sz="2500" dirty="0" smtClean="0"/>
              <a:t> </a:t>
            </a:r>
            <a:r>
              <a:rPr lang="en-US" sz="2500" dirty="0" err="1" smtClean="0"/>
              <a:t>gelar</a:t>
            </a:r>
            <a:r>
              <a:rPr lang="en-US" sz="2500" dirty="0" smtClean="0"/>
              <a:t> S.E (</a:t>
            </a:r>
            <a:r>
              <a:rPr lang="en-US" sz="2500" dirty="0" err="1" smtClean="0"/>
              <a:t>sarjana</a:t>
            </a:r>
            <a:r>
              <a:rPr lang="en-US" sz="2500" dirty="0" smtClean="0"/>
              <a:t> </a:t>
            </a:r>
            <a:r>
              <a:rPr lang="en-US" sz="2500" dirty="0" err="1" smtClean="0"/>
              <a:t>Ekonomi</a:t>
            </a:r>
            <a:r>
              <a:rPr lang="en-US" sz="2500" dirty="0" smtClean="0"/>
              <a:t>).</a:t>
            </a:r>
          </a:p>
          <a:p>
            <a:pPr algn="just"/>
            <a:r>
              <a:rPr lang="en-US" sz="2500" dirty="0" err="1" smtClean="0"/>
              <a:t>Seseorang</a:t>
            </a:r>
            <a:r>
              <a:rPr lang="en-US" sz="2500" dirty="0" smtClean="0"/>
              <a:t> yang </a:t>
            </a:r>
            <a:r>
              <a:rPr lang="en-US" sz="2500" dirty="0" err="1" smtClean="0"/>
              <a:t>sudah</a:t>
            </a:r>
            <a:r>
              <a:rPr lang="en-US" sz="2500" dirty="0" smtClean="0"/>
              <a:t> lulus </a:t>
            </a:r>
            <a:r>
              <a:rPr lang="en-US" sz="2500" dirty="0" err="1" smtClean="0"/>
              <a:t>dari</a:t>
            </a:r>
            <a:r>
              <a:rPr lang="en-US" sz="2500" dirty="0" smtClean="0"/>
              <a:t> program strata </a:t>
            </a:r>
            <a:r>
              <a:rPr lang="en-US" sz="2500" dirty="0" err="1" smtClean="0"/>
              <a:t>satu</a:t>
            </a:r>
            <a:r>
              <a:rPr lang="en-US" sz="2500" dirty="0" smtClean="0"/>
              <a:t> </a:t>
            </a:r>
            <a:r>
              <a:rPr lang="en-US" sz="2500" dirty="0" err="1" smtClean="0"/>
              <a:t>jurasan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 </a:t>
            </a:r>
            <a:r>
              <a:rPr lang="en-US" sz="2500" dirty="0" err="1" smtClean="0"/>
              <a:t>harus</a:t>
            </a:r>
            <a:r>
              <a:rPr lang="en-US" sz="2500" dirty="0" smtClean="0"/>
              <a:t> </a:t>
            </a:r>
            <a:r>
              <a:rPr lang="en-US" sz="2500" dirty="0" err="1" smtClean="0"/>
              <a:t>menempuh</a:t>
            </a:r>
            <a:r>
              <a:rPr lang="en-US" sz="2500" dirty="0" smtClean="0"/>
              <a:t> PPA (</a:t>
            </a:r>
            <a:r>
              <a:rPr lang="en-US" sz="2500" dirty="0" err="1" smtClean="0"/>
              <a:t>Pendidikan</a:t>
            </a:r>
            <a:r>
              <a:rPr lang="en-US" sz="2500" dirty="0" smtClean="0"/>
              <a:t> </a:t>
            </a:r>
            <a:r>
              <a:rPr lang="en-US" sz="2500" dirty="0" err="1" smtClean="0"/>
              <a:t>Profesi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). PPA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pendidikan</a:t>
            </a:r>
            <a:r>
              <a:rPr lang="en-US" sz="2500" dirty="0" smtClean="0"/>
              <a:t> </a:t>
            </a:r>
            <a:r>
              <a:rPr lang="en-US" sz="2500" dirty="0" err="1" smtClean="0"/>
              <a:t>tambahan</a:t>
            </a:r>
            <a:r>
              <a:rPr lang="en-US" sz="2500" dirty="0" smtClean="0"/>
              <a:t> </a:t>
            </a:r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 smtClean="0"/>
              <a:t>pendidikan</a:t>
            </a:r>
            <a:r>
              <a:rPr lang="en-US" sz="2500" dirty="0" smtClean="0"/>
              <a:t> </a:t>
            </a:r>
            <a:r>
              <a:rPr lang="en-US" sz="2500" dirty="0" err="1" smtClean="0"/>
              <a:t>tinggi</a:t>
            </a:r>
            <a:r>
              <a:rPr lang="en-US" sz="2500" dirty="0" smtClean="0"/>
              <a:t> </a:t>
            </a:r>
            <a:r>
              <a:rPr lang="en-US" sz="2500" dirty="0" err="1" smtClean="0"/>
              <a:t>dilakukan</a:t>
            </a:r>
            <a:r>
              <a:rPr lang="en-US" sz="2500" dirty="0" smtClean="0"/>
              <a:t> </a:t>
            </a:r>
            <a:r>
              <a:rPr lang="en-US" sz="2500" dirty="0" err="1" smtClean="0"/>
              <a:t>setelah</a:t>
            </a:r>
            <a:r>
              <a:rPr lang="en-US" sz="2500" dirty="0" smtClean="0"/>
              <a:t> program </a:t>
            </a:r>
            <a:r>
              <a:rPr lang="en-US" sz="2500" dirty="0" err="1" smtClean="0"/>
              <a:t>sarjana</a:t>
            </a:r>
            <a:r>
              <a:rPr lang="en-US" sz="2500" dirty="0" smtClean="0"/>
              <a:t> </a:t>
            </a:r>
            <a:r>
              <a:rPr lang="en-US" sz="2500" dirty="0" err="1" smtClean="0"/>
              <a:t>ekonomi</a:t>
            </a:r>
            <a:r>
              <a:rPr lang="en-US" sz="2500" dirty="0" smtClean="0"/>
              <a:t> </a:t>
            </a:r>
            <a:r>
              <a:rPr lang="en-US" sz="2500" dirty="0" err="1" smtClean="0"/>
              <a:t>pada</a:t>
            </a:r>
            <a:r>
              <a:rPr lang="en-US" sz="2500" dirty="0" smtClean="0"/>
              <a:t> program </a:t>
            </a:r>
            <a:r>
              <a:rPr lang="en-US" sz="2500" dirty="0" err="1" smtClean="0"/>
              <a:t>studi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akuntasi</a:t>
            </a:r>
            <a:r>
              <a:rPr lang="en-US" sz="2500" dirty="0" smtClean="0"/>
              <a:t>.</a:t>
            </a:r>
          </a:p>
          <a:p>
            <a:pPr algn="just"/>
            <a:r>
              <a:rPr lang="en-US" sz="2500" dirty="0" err="1" smtClean="0"/>
              <a:t>Setelah</a:t>
            </a:r>
            <a:r>
              <a:rPr lang="en-US" sz="2500" dirty="0" smtClean="0"/>
              <a:t> lulus </a:t>
            </a:r>
            <a:r>
              <a:rPr lang="en-US" sz="2500" dirty="0" err="1" smtClean="0"/>
              <a:t>dari</a:t>
            </a:r>
            <a:r>
              <a:rPr lang="en-US" sz="2500" dirty="0" smtClean="0"/>
              <a:t> PPA, </a:t>
            </a:r>
            <a:r>
              <a:rPr lang="en-US" sz="2500" dirty="0" err="1" smtClean="0"/>
              <a:t>seseorang</a:t>
            </a:r>
            <a:r>
              <a:rPr lang="en-US" sz="2500" dirty="0" smtClean="0"/>
              <a:t> </a:t>
            </a:r>
            <a:r>
              <a:rPr lang="en-US" sz="2500" dirty="0" err="1" smtClean="0"/>
              <a:t>berhak</a:t>
            </a:r>
            <a:r>
              <a:rPr lang="en-US" sz="2500" dirty="0" smtClean="0"/>
              <a:t> </a:t>
            </a:r>
            <a:r>
              <a:rPr lang="en-US" sz="2500" dirty="0" err="1" smtClean="0"/>
              <a:t>diberi</a:t>
            </a:r>
            <a:r>
              <a:rPr lang="en-US" sz="2500" dirty="0" smtClean="0"/>
              <a:t> </a:t>
            </a:r>
            <a:r>
              <a:rPr lang="en-US" sz="2500" dirty="0" err="1" smtClean="0"/>
              <a:t>sebutan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belakang</a:t>
            </a:r>
            <a:r>
              <a:rPr lang="en-US" sz="2500" dirty="0" smtClean="0"/>
              <a:t> </a:t>
            </a:r>
            <a:r>
              <a:rPr lang="en-US" sz="2500" dirty="0" err="1" smtClean="0"/>
              <a:t>namanya</a:t>
            </a:r>
            <a:r>
              <a:rPr lang="en-US" sz="2500" dirty="0" smtClean="0"/>
              <a:t> </a:t>
            </a:r>
            <a:r>
              <a:rPr lang="en-US" sz="2500" dirty="0" err="1" smtClean="0"/>
              <a:t>disingkat</a:t>
            </a:r>
            <a:r>
              <a:rPr lang="en-US" sz="2500" dirty="0" smtClean="0"/>
              <a:t> AK.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yang lulus </a:t>
            </a:r>
            <a:r>
              <a:rPr lang="en-US" sz="2500" dirty="0" err="1" smtClean="0"/>
              <a:t>dari</a:t>
            </a:r>
            <a:r>
              <a:rPr lang="en-US" sz="2500" dirty="0" smtClean="0"/>
              <a:t> PPA </a:t>
            </a:r>
            <a:r>
              <a:rPr lang="en-US" sz="2500" dirty="0" err="1" smtClean="0"/>
              <a:t>masih</a:t>
            </a:r>
            <a:r>
              <a:rPr lang="en-US" sz="2500" dirty="0" smtClean="0"/>
              <a:t> </a:t>
            </a:r>
            <a:r>
              <a:rPr lang="en-US" sz="2500" dirty="0" err="1" smtClean="0"/>
              <a:t>bersifat</a:t>
            </a:r>
            <a:r>
              <a:rPr lang="en-US" sz="2500" dirty="0" smtClean="0"/>
              <a:t> </a:t>
            </a:r>
            <a:r>
              <a:rPr lang="en-US" sz="2500" dirty="0" err="1" smtClean="0"/>
              <a:t>umum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dapat</a:t>
            </a:r>
            <a:r>
              <a:rPr lang="en-US" sz="2500" dirty="0" smtClean="0"/>
              <a:t> </a:t>
            </a:r>
            <a:r>
              <a:rPr lang="en-US" sz="2500" dirty="0" err="1" smtClean="0"/>
              <a:t>dinyatakan</a:t>
            </a:r>
            <a:r>
              <a:rPr lang="en-US" sz="2500" dirty="0" smtClean="0"/>
              <a:t> </a:t>
            </a:r>
            <a:r>
              <a:rPr lang="en-US" sz="2500" dirty="0" err="1" smtClean="0"/>
              <a:t>sebagai</a:t>
            </a:r>
            <a:r>
              <a:rPr lang="en-US" sz="2500" dirty="0" smtClean="0"/>
              <a:t> “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umum</a:t>
            </a:r>
            <a:r>
              <a:rPr lang="en-US" sz="2500" dirty="0" smtClean="0"/>
              <a:t>” </a:t>
            </a:r>
            <a:r>
              <a:rPr lang="en-US" sz="2500" dirty="0" err="1" smtClean="0"/>
              <a:t>Namum</a:t>
            </a:r>
            <a:r>
              <a:rPr lang="en-US" sz="2500" dirty="0" smtClean="0"/>
              <a:t>, </a:t>
            </a:r>
            <a:r>
              <a:rPr lang="en-US" sz="2500" dirty="0" err="1" smtClean="0"/>
              <a:t>setelah</a:t>
            </a:r>
            <a:r>
              <a:rPr lang="en-US" sz="2500" dirty="0" smtClean="0"/>
              <a:t> </a:t>
            </a:r>
            <a:r>
              <a:rPr lang="en-US" sz="2500" dirty="0" err="1" smtClean="0"/>
              <a:t>seseorang</a:t>
            </a:r>
            <a:r>
              <a:rPr lang="en-US" sz="2500" dirty="0" smtClean="0"/>
              <a:t> </a:t>
            </a:r>
            <a:r>
              <a:rPr lang="en-US" sz="2500" dirty="0" err="1" smtClean="0"/>
              <a:t>memasuki</a:t>
            </a:r>
            <a:r>
              <a:rPr lang="en-US" sz="2500" dirty="0" smtClean="0"/>
              <a:t> </a:t>
            </a:r>
            <a:r>
              <a:rPr lang="en-US" sz="2500" dirty="0" err="1" smtClean="0"/>
              <a:t>dunia</a:t>
            </a:r>
            <a:r>
              <a:rPr lang="en-US" sz="2500" dirty="0" smtClean="0"/>
              <a:t> </a:t>
            </a:r>
            <a:r>
              <a:rPr lang="en-US" sz="2500" dirty="0" err="1" smtClean="0"/>
              <a:t>profesi</a:t>
            </a:r>
            <a:r>
              <a:rPr lang="en-US" sz="2500" dirty="0" smtClean="0"/>
              <a:t> </a:t>
            </a:r>
            <a:r>
              <a:rPr lang="en-US" sz="2500" dirty="0" err="1" smtClean="0"/>
              <a:t>akan</a:t>
            </a:r>
            <a:r>
              <a:rPr lang="en-US" sz="2500" dirty="0" smtClean="0"/>
              <a:t> </a:t>
            </a:r>
            <a:r>
              <a:rPr lang="en-US" sz="2500" dirty="0" err="1" smtClean="0"/>
              <a:t>ada</a:t>
            </a:r>
            <a:r>
              <a:rPr lang="en-US" sz="2500" dirty="0" smtClean="0"/>
              <a:t> </a:t>
            </a:r>
            <a:r>
              <a:rPr lang="en-US" sz="2500" dirty="0" err="1" smtClean="0"/>
              <a:t>pengklasifikasian</a:t>
            </a:r>
            <a:r>
              <a:rPr lang="en-US" sz="2500" dirty="0" smtClean="0"/>
              <a:t> </a:t>
            </a:r>
            <a:r>
              <a:rPr lang="en-US" sz="2500" dirty="0" err="1" smtClean="0"/>
              <a:t>jenis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.</a:t>
            </a:r>
            <a:endParaRPr lang="en-US" sz="25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305800" cy="5410200"/>
          </a:xfrm>
        </p:spPr>
        <p:txBody>
          <a:bodyPr>
            <a:normAutofit/>
          </a:bodyPr>
          <a:lstStyle/>
          <a:p>
            <a:pPr algn="just"/>
            <a:r>
              <a:rPr lang="en-US" sz="2500" b="1" dirty="0" err="1" smtClean="0"/>
              <a:t>Akuntan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publik</a:t>
            </a:r>
            <a:r>
              <a:rPr lang="en-US" sz="2500" b="1" dirty="0" smtClean="0"/>
              <a:t> </a:t>
            </a:r>
            <a:r>
              <a:rPr lang="en-US" sz="2500" dirty="0" smtClean="0"/>
              <a:t>(</a:t>
            </a:r>
            <a:r>
              <a:rPr lang="en-US" sz="2500" i="1" dirty="0" smtClean="0"/>
              <a:t>public accountant</a:t>
            </a:r>
            <a:r>
              <a:rPr lang="en-US" sz="2500" dirty="0" smtClean="0"/>
              <a:t>)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telah</a:t>
            </a:r>
            <a:r>
              <a:rPr lang="en-US" sz="2500" dirty="0" smtClean="0"/>
              <a:t> </a:t>
            </a:r>
            <a:r>
              <a:rPr lang="en-US" sz="2500" dirty="0" err="1" smtClean="0"/>
              <a:t>memperoleh</a:t>
            </a:r>
            <a:r>
              <a:rPr lang="en-US" sz="2500" dirty="0" smtClean="0"/>
              <a:t> </a:t>
            </a:r>
            <a:r>
              <a:rPr lang="en-US" sz="2500" dirty="0" err="1" smtClean="0"/>
              <a:t>izin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memberikan</a:t>
            </a:r>
            <a:r>
              <a:rPr lang="en-US" sz="2500" dirty="0" smtClean="0"/>
              <a:t> </a:t>
            </a:r>
            <a:r>
              <a:rPr lang="en-US" sz="2500" dirty="0" err="1" smtClean="0"/>
              <a:t>jasa</a:t>
            </a:r>
            <a:r>
              <a:rPr lang="en-US" sz="2500" dirty="0" smtClean="0"/>
              <a:t> </a:t>
            </a:r>
            <a:r>
              <a:rPr lang="en-US" sz="2500" dirty="0" err="1" smtClean="0"/>
              <a:t>sebagaimana</a:t>
            </a:r>
            <a:r>
              <a:rPr lang="en-US" sz="2500" dirty="0" smtClean="0"/>
              <a:t> </a:t>
            </a:r>
            <a:r>
              <a:rPr lang="en-US" sz="2500" dirty="0" err="1" smtClean="0"/>
              <a:t>diatur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undang-undang</a:t>
            </a:r>
            <a:r>
              <a:rPr lang="en-US" sz="2500" dirty="0" smtClean="0"/>
              <a:t> </a:t>
            </a:r>
            <a:r>
              <a:rPr lang="en-US" sz="2500" dirty="0" err="1" smtClean="0"/>
              <a:t>tentang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publik</a:t>
            </a:r>
            <a:r>
              <a:rPr lang="en-US" sz="2500" dirty="0" smtClean="0"/>
              <a:t>.</a:t>
            </a:r>
          </a:p>
          <a:p>
            <a:pPr algn="just"/>
            <a:r>
              <a:rPr lang="en-US" sz="2500" b="1" dirty="0" err="1" smtClean="0"/>
              <a:t>Akuntan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manajemen</a:t>
            </a:r>
            <a:r>
              <a:rPr lang="en-US" sz="2500" b="1" dirty="0" smtClean="0"/>
              <a:t> </a:t>
            </a:r>
            <a:r>
              <a:rPr lang="en-US" sz="2500" dirty="0" smtClean="0"/>
              <a:t>(</a:t>
            </a:r>
            <a:r>
              <a:rPr lang="en-US" sz="2500" i="1" dirty="0" smtClean="0"/>
              <a:t>management accountant</a:t>
            </a:r>
            <a:r>
              <a:rPr lang="en-US" sz="2500" dirty="0" smtClean="0"/>
              <a:t>)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bekerja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perusahaan</a:t>
            </a:r>
            <a:r>
              <a:rPr lang="en-US" sz="2500" dirty="0" smtClean="0"/>
              <a:t>. </a:t>
            </a:r>
            <a:r>
              <a:rPr lang="en-US" sz="2500" dirty="0" err="1" smtClean="0"/>
              <a:t>Berbeda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publik</a:t>
            </a:r>
            <a:r>
              <a:rPr lang="en-US" sz="2500" dirty="0" smtClean="0"/>
              <a:t>,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tidak</a:t>
            </a:r>
            <a:r>
              <a:rPr lang="en-US" sz="2500" dirty="0" smtClean="0"/>
              <a:t> </a:t>
            </a:r>
            <a:r>
              <a:rPr lang="en-US" sz="2500" dirty="0" err="1" smtClean="0"/>
              <a:t>memiliki</a:t>
            </a:r>
            <a:r>
              <a:rPr lang="en-US" sz="2500" dirty="0" smtClean="0"/>
              <a:t> </a:t>
            </a:r>
            <a:r>
              <a:rPr lang="en-US" sz="2500" dirty="0" err="1" smtClean="0"/>
              <a:t>posisi</a:t>
            </a:r>
            <a:r>
              <a:rPr lang="en-US" sz="2500" dirty="0" smtClean="0"/>
              <a:t> yang </a:t>
            </a:r>
            <a:r>
              <a:rPr lang="en-US" sz="2500" dirty="0" err="1" smtClean="0"/>
              <a:t>independen</a:t>
            </a:r>
            <a:r>
              <a:rPr lang="en-US" sz="2500" dirty="0" smtClean="0"/>
              <a:t>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500" dirty="0" err="1" smtClean="0"/>
              <a:t>perusahaan</a:t>
            </a:r>
            <a:r>
              <a:rPr lang="en-US" sz="2500" dirty="0" smtClean="0"/>
              <a:t>. </a:t>
            </a:r>
          </a:p>
          <a:p>
            <a:pPr algn="just"/>
            <a:r>
              <a:rPr lang="en-US" sz="2500" b="1" dirty="0" err="1" smtClean="0"/>
              <a:t>Akuntan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pemerintah</a:t>
            </a:r>
            <a:r>
              <a:rPr lang="en-US" sz="2500" b="1" dirty="0" smtClean="0"/>
              <a:t>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bekerja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pemerintahan</a:t>
            </a:r>
            <a:r>
              <a:rPr lang="en-US" sz="2500" dirty="0" smtClean="0"/>
              <a:t>, </a:t>
            </a:r>
            <a:r>
              <a:rPr lang="en-US" sz="2500" dirty="0" err="1" smtClean="0"/>
              <a:t>misalnya</a:t>
            </a:r>
            <a:r>
              <a:rPr lang="en-US" sz="2500" dirty="0" smtClean="0"/>
              <a:t> BPK (</a:t>
            </a:r>
            <a:r>
              <a:rPr lang="en-US" sz="2500" dirty="0" err="1" smtClean="0"/>
              <a:t>Badan</a:t>
            </a:r>
            <a:r>
              <a:rPr lang="en-US" sz="2500" dirty="0" smtClean="0"/>
              <a:t> </a:t>
            </a:r>
            <a:r>
              <a:rPr lang="en-US" sz="2500" dirty="0" err="1" smtClean="0"/>
              <a:t>Pemeriksa</a:t>
            </a:r>
            <a:r>
              <a:rPr lang="en-US" sz="2500" dirty="0" smtClean="0"/>
              <a:t> </a:t>
            </a:r>
            <a:r>
              <a:rPr lang="en-US" sz="2500" dirty="0" err="1" smtClean="0"/>
              <a:t>Keuangan</a:t>
            </a:r>
            <a:r>
              <a:rPr lang="en-US" sz="2500" dirty="0" smtClean="0"/>
              <a:t>). </a:t>
            </a:r>
            <a:r>
              <a:rPr lang="en-US" sz="2500" dirty="0" err="1" smtClean="0"/>
              <a:t>Istilah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memang</a:t>
            </a:r>
            <a:r>
              <a:rPr lang="en-US" sz="2500" dirty="0" smtClean="0"/>
              <a:t> </a:t>
            </a:r>
            <a:r>
              <a:rPr lang="en-US" sz="2500" dirty="0" err="1" smtClean="0"/>
              <a:t>sering</a:t>
            </a:r>
            <a:r>
              <a:rPr lang="en-US" sz="2500" dirty="0" smtClean="0"/>
              <a:t> </a:t>
            </a:r>
            <a:r>
              <a:rPr lang="en-US" sz="2500" dirty="0" err="1" smtClean="0"/>
              <a:t>saling</a:t>
            </a:r>
            <a:r>
              <a:rPr lang="en-US" sz="2500" dirty="0" smtClean="0"/>
              <a:t> </a:t>
            </a:r>
            <a:r>
              <a:rPr lang="en-US" sz="2500" dirty="0" err="1" smtClean="0"/>
              <a:t>dipertukarkan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istilah</a:t>
            </a:r>
            <a:r>
              <a:rPr lang="en-US" sz="2500" dirty="0" smtClean="0"/>
              <a:t> auditor.</a:t>
            </a:r>
          </a:p>
          <a:p>
            <a:pPr algn="just"/>
            <a:r>
              <a:rPr lang="en-US" sz="2500" b="1" dirty="0" err="1" smtClean="0"/>
              <a:t>Akuntan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pendidik</a:t>
            </a:r>
            <a:r>
              <a:rPr lang="en-US" sz="2500" b="1" dirty="0" smtClean="0"/>
              <a:t>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tenaga</a:t>
            </a:r>
            <a:r>
              <a:rPr lang="en-US" sz="2500" dirty="0" smtClean="0"/>
              <a:t> </a:t>
            </a:r>
            <a:r>
              <a:rPr lang="en-US" sz="2500" dirty="0" err="1" smtClean="0"/>
              <a:t>pendidik</a:t>
            </a:r>
            <a:r>
              <a:rPr lang="en-US" sz="2500" dirty="0" smtClean="0"/>
              <a:t> (</a:t>
            </a:r>
            <a:r>
              <a:rPr lang="en-US" sz="2500" dirty="0" err="1" smtClean="0"/>
              <a:t>dosen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guru) yang </a:t>
            </a:r>
            <a:r>
              <a:rPr lang="en-US" sz="2500" dirty="0" err="1" smtClean="0"/>
              <a:t>memiliki</a:t>
            </a:r>
            <a:r>
              <a:rPr lang="en-US" sz="2500" dirty="0" smtClean="0"/>
              <a:t> </a:t>
            </a:r>
            <a:r>
              <a:rPr lang="en-US" sz="2500" dirty="0" err="1" smtClean="0"/>
              <a:t>latar</a:t>
            </a:r>
            <a:r>
              <a:rPr lang="en-US" sz="2500" dirty="0" smtClean="0"/>
              <a:t> </a:t>
            </a:r>
            <a:r>
              <a:rPr lang="en-US" sz="2500" dirty="0" err="1" smtClean="0"/>
              <a:t>belakang</a:t>
            </a:r>
            <a:r>
              <a:rPr lang="en-US" sz="2500" dirty="0" smtClean="0"/>
              <a:t> </a:t>
            </a:r>
            <a:r>
              <a:rPr lang="en-US" sz="2500" dirty="0" err="1" smtClean="0"/>
              <a:t>pendidikan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.</a:t>
            </a:r>
          </a:p>
          <a:p>
            <a:endParaRPr lang="en-US" sz="2500" dirty="0" smtClean="0"/>
          </a:p>
          <a:p>
            <a:endParaRPr lang="en-US" sz="25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Sertifikasi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Bidang</a:t>
            </a:r>
            <a:r>
              <a:rPr lang="en-US" b="1" dirty="0" smtClean="0"/>
              <a:t> </a:t>
            </a:r>
            <a:r>
              <a:rPr lang="en-US" b="1" dirty="0" err="1" smtClean="0"/>
              <a:t>Akuntansi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</p:spPr>
        <p:txBody>
          <a:bodyPr>
            <a:normAutofit/>
          </a:bodyPr>
          <a:lstStyle/>
          <a:p>
            <a:pPr algn="just"/>
            <a:r>
              <a:rPr lang="en-US" sz="2500" dirty="0" err="1" smtClean="0"/>
              <a:t>Kualifikasi</a:t>
            </a:r>
            <a:r>
              <a:rPr lang="en-US" sz="2500" dirty="0" smtClean="0"/>
              <a:t> </a:t>
            </a:r>
            <a:r>
              <a:rPr lang="en-US" sz="2500" dirty="0" err="1" smtClean="0"/>
              <a:t>seorang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dapat</a:t>
            </a:r>
            <a:r>
              <a:rPr lang="en-US" sz="2500" dirty="0" smtClean="0"/>
              <a:t> </a:t>
            </a:r>
            <a:r>
              <a:rPr lang="en-US" sz="2500" dirty="0" err="1" smtClean="0"/>
              <a:t>dilihat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</a:t>
            </a:r>
            <a:r>
              <a:rPr lang="en-US" sz="2500" dirty="0" err="1" smtClean="0"/>
              <a:t>sertifikasi</a:t>
            </a:r>
            <a:r>
              <a:rPr lang="en-US" sz="2500" dirty="0" smtClean="0"/>
              <a:t> yang </a:t>
            </a:r>
            <a:r>
              <a:rPr lang="en-US" sz="2500" dirty="0" err="1" smtClean="0"/>
              <a:t>dimilikinya</a:t>
            </a:r>
            <a:r>
              <a:rPr lang="en-US" sz="2500" dirty="0" smtClean="0"/>
              <a:t>. </a:t>
            </a:r>
            <a:r>
              <a:rPr lang="en-US" sz="2500" dirty="0" err="1" smtClean="0"/>
              <a:t>Ada</a:t>
            </a:r>
            <a:r>
              <a:rPr lang="en-US" sz="2500" dirty="0" smtClean="0"/>
              <a:t> </a:t>
            </a:r>
            <a:r>
              <a:rPr lang="en-US" sz="2500" dirty="0" err="1" smtClean="0"/>
              <a:t>tiga</a:t>
            </a:r>
            <a:r>
              <a:rPr lang="en-US" sz="2500" dirty="0" smtClean="0"/>
              <a:t> </a:t>
            </a:r>
            <a:r>
              <a:rPr lang="en-US" sz="2500" dirty="0" err="1" smtClean="0"/>
              <a:t>jenis</a:t>
            </a:r>
            <a:r>
              <a:rPr lang="en-US" sz="2500" dirty="0" smtClean="0"/>
              <a:t> </a:t>
            </a:r>
            <a:r>
              <a:rPr lang="en-US" sz="2500" dirty="0" err="1" smtClean="0"/>
              <a:t>sertifikasi</a:t>
            </a:r>
            <a:r>
              <a:rPr lang="en-US" sz="2500" dirty="0" smtClean="0"/>
              <a:t> </a:t>
            </a:r>
            <a:r>
              <a:rPr lang="en-US" sz="2500" dirty="0" err="1" smtClean="0"/>
              <a:t>utama</a:t>
            </a:r>
            <a:r>
              <a:rPr lang="en-US" sz="2500" dirty="0" smtClean="0"/>
              <a:t> yang </a:t>
            </a:r>
            <a:r>
              <a:rPr lang="en-US" sz="2500" dirty="0" err="1" smtClean="0"/>
              <a:t>tersedia</a:t>
            </a:r>
            <a:r>
              <a:rPr lang="en-US" sz="2500" dirty="0" smtClean="0"/>
              <a:t> </a:t>
            </a:r>
            <a:r>
              <a:rPr lang="en-US" sz="2500" dirty="0" err="1" smtClean="0"/>
              <a:t>bagi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Amerika</a:t>
            </a:r>
            <a:r>
              <a:rPr lang="en-US" sz="2500" dirty="0" smtClean="0"/>
              <a:t> </a:t>
            </a:r>
            <a:r>
              <a:rPr lang="en-US" sz="2500" dirty="0" err="1" smtClean="0"/>
              <a:t>Serikat</a:t>
            </a:r>
            <a:r>
              <a:rPr lang="en-US" sz="2500" dirty="0" smtClean="0"/>
              <a:t>, </a:t>
            </a:r>
            <a:r>
              <a:rPr lang="en-US" sz="2500" dirty="0" err="1" smtClean="0"/>
              <a:t>yaitu</a:t>
            </a:r>
            <a:r>
              <a:rPr lang="en-US" sz="2500" dirty="0" smtClean="0"/>
              <a:t> CMA </a:t>
            </a:r>
            <a:r>
              <a:rPr lang="en-US" sz="2500" i="1" dirty="0" smtClean="0"/>
              <a:t>(Certified of Management Accountant), </a:t>
            </a:r>
            <a:r>
              <a:rPr lang="en-US" sz="2500" dirty="0" smtClean="0"/>
              <a:t>CPA </a:t>
            </a:r>
            <a:r>
              <a:rPr lang="en-US" sz="2500" i="1" dirty="0" smtClean="0"/>
              <a:t>(</a:t>
            </a:r>
            <a:r>
              <a:rPr lang="en-US" sz="2500" i="1" dirty="0" err="1" smtClean="0"/>
              <a:t>Certifield</a:t>
            </a:r>
            <a:r>
              <a:rPr lang="en-US" sz="2500" i="1" dirty="0" smtClean="0"/>
              <a:t> of Public Accountant)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CIA </a:t>
            </a:r>
            <a:r>
              <a:rPr lang="en-US" sz="2500" i="1" dirty="0" smtClean="0"/>
              <a:t>(</a:t>
            </a:r>
            <a:r>
              <a:rPr lang="en-US" sz="2500" i="1" dirty="0" err="1" smtClean="0"/>
              <a:t>Certifield</a:t>
            </a:r>
            <a:r>
              <a:rPr lang="en-US" sz="2500" i="1" dirty="0" smtClean="0"/>
              <a:t> Internal Auditor).</a:t>
            </a:r>
          </a:p>
          <a:p>
            <a:pPr algn="just"/>
            <a:r>
              <a:rPr lang="en-US" sz="2500" dirty="0" smtClean="0"/>
              <a:t>Di Indonesia, </a:t>
            </a:r>
            <a:r>
              <a:rPr lang="en-US" sz="2500" dirty="0" err="1" smtClean="0"/>
              <a:t>berbagai</a:t>
            </a:r>
            <a:r>
              <a:rPr lang="en-US" sz="2500" dirty="0" smtClean="0"/>
              <a:t> </a:t>
            </a:r>
            <a:r>
              <a:rPr lang="en-US" sz="2500" dirty="0" err="1" smtClean="0"/>
              <a:t>sertifikasi</a:t>
            </a:r>
            <a:r>
              <a:rPr lang="en-US" sz="2500" dirty="0" smtClean="0"/>
              <a:t> </a:t>
            </a:r>
            <a:r>
              <a:rPr lang="en-US" sz="2500" dirty="0" err="1" smtClean="0"/>
              <a:t>sejenis</a:t>
            </a:r>
            <a:r>
              <a:rPr lang="en-US" sz="2500" dirty="0" smtClean="0"/>
              <a:t> </a:t>
            </a:r>
            <a:r>
              <a:rPr lang="en-US" sz="2500" dirty="0" err="1" smtClean="0"/>
              <a:t>juga</a:t>
            </a:r>
            <a:r>
              <a:rPr lang="en-US" sz="2500" dirty="0" smtClean="0"/>
              <a:t> </a:t>
            </a:r>
            <a:r>
              <a:rPr lang="en-US" sz="2500" dirty="0" err="1" smtClean="0"/>
              <a:t>tersedia</a:t>
            </a:r>
            <a:r>
              <a:rPr lang="en-US" sz="2500" dirty="0" smtClean="0"/>
              <a:t> </a:t>
            </a:r>
            <a:r>
              <a:rPr lang="en-US" sz="2500" dirty="0" err="1" smtClean="0"/>
              <a:t>bagi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lain. </a:t>
            </a:r>
            <a:r>
              <a:rPr lang="en-US" sz="2500" dirty="0" err="1" smtClean="0"/>
              <a:t>Berikut</a:t>
            </a:r>
            <a:r>
              <a:rPr lang="en-US" sz="2500" dirty="0" smtClean="0"/>
              <a:t> </a:t>
            </a:r>
            <a:r>
              <a:rPr lang="en-US" sz="2500" dirty="0" err="1" smtClean="0"/>
              <a:t>berbagai</a:t>
            </a:r>
            <a:r>
              <a:rPr lang="en-US" sz="2500" dirty="0" smtClean="0"/>
              <a:t> </a:t>
            </a:r>
            <a:r>
              <a:rPr lang="en-US" sz="2500" dirty="0" err="1" smtClean="0"/>
              <a:t>bentuk</a:t>
            </a:r>
            <a:r>
              <a:rPr lang="en-US" sz="2500" dirty="0" smtClean="0"/>
              <a:t> </a:t>
            </a:r>
            <a:r>
              <a:rPr lang="en-US" sz="2500" dirty="0" err="1" smtClean="0"/>
              <a:t>sertifikasi</a:t>
            </a:r>
            <a:r>
              <a:rPr lang="en-US" sz="2500" dirty="0" smtClean="0"/>
              <a:t> yang </a:t>
            </a:r>
            <a:r>
              <a:rPr lang="en-US" sz="2500" dirty="0" err="1" smtClean="0"/>
              <a:t>dapat</a:t>
            </a:r>
            <a:r>
              <a:rPr lang="en-US" sz="2500" dirty="0" smtClean="0"/>
              <a:t> </a:t>
            </a:r>
            <a:r>
              <a:rPr lang="en-US" sz="2500" dirty="0" err="1" smtClean="0"/>
              <a:t>ditempuh</a:t>
            </a:r>
            <a:r>
              <a:rPr lang="en-US" sz="2500" dirty="0" smtClean="0"/>
              <a:t> </a:t>
            </a:r>
            <a:r>
              <a:rPr lang="en-US" sz="2500" dirty="0" err="1" smtClean="0"/>
              <a:t>seorang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tersedia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Indonesia.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382000" cy="43735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en-US" sz="2500" b="1" dirty="0" smtClean="0"/>
              <a:t>CPMA ( </a:t>
            </a:r>
            <a:r>
              <a:rPr lang="en-US" sz="2500" b="1" dirty="0" err="1" smtClean="0"/>
              <a:t>Certifield</a:t>
            </a:r>
            <a:r>
              <a:rPr lang="en-US" sz="2500" b="1" dirty="0" smtClean="0"/>
              <a:t> Professional Management Accountant).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meningkatkan</a:t>
            </a:r>
            <a:r>
              <a:rPr lang="en-US" sz="2500" dirty="0" smtClean="0"/>
              <a:t> </a:t>
            </a:r>
            <a:r>
              <a:rPr lang="en-US" sz="2500" dirty="0" err="1" smtClean="0"/>
              <a:t>penguasaan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500" dirty="0" err="1" smtClean="0"/>
              <a:t>pengetahuan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kompetisi</a:t>
            </a:r>
            <a:r>
              <a:rPr lang="en-US" sz="2500" dirty="0" smtClean="0"/>
              <a:t> </a:t>
            </a:r>
            <a:r>
              <a:rPr lang="en-US" sz="2500" dirty="0" err="1" smtClean="0"/>
              <a:t>teknis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bidangnya</a:t>
            </a:r>
            <a:r>
              <a:rPr lang="en-US" sz="2500" dirty="0" smtClean="0"/>
              <a:t>, IAMI (</a:t>
            </a:r>
            <a:r>
              <a:rPr lang="en-US" sz="2500" dirty="0" err="1" smtClean="0"/>
              <a:t>Institut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Indonesia), </a:t>
            </a:r>
            <a:r>
              <a:rPr lang="en-US" sz="2500" dirty="0" err="1" smtClean="0"/>
              <a:t>bagian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</a:t>
            </a:r>
            <a:r>
              <a:rPr lang="en-US" sz="2500" dirty="0" err="1" smtClean="0"/>
              <a:t>Ikatan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Indonesia </a:t>
            </a:r>
            <a:r>
              <a:rPr lang="en-US" sz="2500" dirty="0" err="1" smtClean="0"/>
              <a:t>menyelenggarakan</a:t>
            </a:r>
            <a:r>
              <a:rPr lang="en-US" sz="2500" dirty="0" smtClean="0"/>
              <a:t> </a:t>
            </a:r>
            <a:r>
              <a:rPr lang="en-US" sz="2500" dirty="0" err="1" smtClean="0"/>
              <a:t>ujian</a:t>
            </a:r>
            <a:r>
              <a:rPr lang="en-US" sz="2500" dirty="0" smtClean="0"/>
              <a:t> CPMA.</a:t>
            </a:r>
          </a:p>
          <a:p>
            <a:pPr algn="just">
              <a:lnSpc>
                <a:spcPct val="110000"/>
              </a:lnSpc>
            </a:pPr>
            <a:r>
              <a:rPr lang="en-US" sz="2500" b="1" dirty="0" smtClean="0"/>
              <a:t>BAP ( </a:t>
            </a:r>
            <a:r>
              <a:rPr lang="en-US" sz="2500" b="1" dirty="0" err="1" smtClean="0"/>
              <a:t>Bersertifikat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Akuntan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Publik</a:t>
            </a:r>
            <a:r>
              <a:rPr lang="en-US" sz="2500" b="1" dirty="0" smtClean="0"/>
              <a:t>). </a:t>
            </a:r>
            <a:r>
              <a:rPr lang="en-US" sz="2500" dirty="0" err="1" smtClean="0"/>
              <a:t>Institut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Publik</a:t>
            </a:r>
            <a:r>
              <a:rPr lang="en-US" sz="2500" dirty="0" smtClean="0"/>
              <a:t> </a:t>
            </a:r>
            <a:r>
              <a:rPr lang="en-US" sz="2500" dirty="0" err="1" smtClean="0"/>
              <a:t>Publik</a:t>
            </a:r>
            <a:r>
              <a:rPr lang="en-US" sz="2500" dirty="0" smtClean="0"/>
              <a:t> Indonesia (IAPI), </a:t>
            </a:r>
            <a:r>
              <a:rPr lang="en-US" sz="2500" dirty="0" err="1" smtClean="0"/>
              <a:t>bagian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</a:t>
            </a:r>
            <a:r>
              <a:rPr lang="en-US" sz="2500" dirty="0" err="1" smtClean="0"/>
              <a:t>Ikatan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Indonesia, </a:t>
            </a:r>
            <a:r>
              <a:rPr lang="en-US" sz="2500" dirty="0" err="1" smtClean="0"/>
              <a:t>menyelenggarakan</a:t>
            </a:r>
            <a:r>
              <a:rPr lang="en-US" sz="2500" dirty="0" smtClean="0"/>
              <a:t> USAP (</a:t>
            </a:r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Sertifikasi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Publik</a:t>
            </a:r>
            <a:r>
              <a:rPr lang="en-US" sz="2500" dirty="0" smtClean="0"/>
              <a:t>) yang </a:t>
            </a:r>
            <a:r>
              <a:rPr lang="en-US" sz="2500" dirty="0" err="1" smtClean="0"/>
              <a:t>sering</a:t>
            </a:r>
            <a:r>
              <a:rPr lang="en-US" sz="2500" dirty="0" smtClean="0"/>
              <a:t> </a:t>
            </a:r>
            <a:r>
              <a:rPr lang="en-US" sz="2500" dirty="0" err="1" smtClean="0"/>
              <a:t>dinamai</a:t>
            </a:r>
            <a:r>
              <a:rPr lang="en-US" sz="2500" dirty="0" smtClean="0"/>
              <a:t> </a:t>
            </a:r>
            <a:r>
              <a:rPr lang="en-US" sz="2500" i="1" dirty="0" smtClean="0"/>
              <a:t>Indonesia CPA Exam</a:t>
            </a:r>
            <a:r>
              <a:rPr lang="en-US" sz="2500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en-US" sz="2500" b="1" dirty="0" smtClean="0"/>
              <a:t>SAS (</a:t>
            </a:r>
            <a:r>
              <a:rPr lang="en-US" sz="2500" b="1" dirty="0" err="1" smtClean="0"/>
              <a:t>Sertifikasi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Akuntansi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Syariah</a:t>
            </a:r>
            <a:r>
              <a:rPr lang="en-US" sz="2500" b="1" dirty="0" smtClean="0"/>
              <a:t>). </a:t>
            </a:r>
            <a:r>
              <a:rPr lang="en-US" sz="2500" dirty="0" err="1" smtClean="0"/>
              <a:t>Ikatan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Indonesia </a:t>
            </a:r>
            <a:r>
              <a:rPr lang="en-US" sz="2500" dirty="0" err="1" smtClean="0"/>
              <a:t>menetapkan</a:t>
            </a:r>
            <a:r>
              <a:rPr lang="en-US" sz="2500" dirty="0" smtClean="0"/>
              <a:t> </a:t>
            </a:r>
            <a:r>
              <a:rPr lang="en-US" sz="2500" dirty="0" err="1" smtClean="0"/>
              <a:t>standar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 </a:t>
            </a:r>
            <a:r>
              <a:rPr lang="en-US" sz="2500" dirty="0" err="1" smtClean="0"/>
              <a:t>syariah</a:t>
            </a:r>
            <a:r>
              <a:rPr lang="en-US" sz="2500" dirty="0" smtClean="0"/>
              <a:t>. </a:t>
            </a:r>
            <a:r>
              <a:rPr lang="en-US" sz="2500" dirty="0" err="1" smtClean="0"/>
              <a:t>Penyusunan</a:t>
            </a:r>
            <a:r>
              <a:rPr lang="en-US" sz="2500" dirty="0" smtClean="0"/>
              <a:t> </a:t>
            </a:r>
            <a:r>
              <a:rPr lang="en-US" sz="2500" dirty="0" err="1" smtClean="0"/>
              <a:t>standar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akuntansi</a:t>
            </a:r>
            <a:r>
              <a:rPr lang="en-US" sz="2500" dirty="0" smtClean="0"/>
              <a:t> </a:t>
            </a:r>
            <a:r>
              <a:rPr lang="en-US" sz="2500" dirty="0" err="1" smtClean="0"/>
              <a:t>syariah</a:t>
            </a:r>
            <a:r>
              <a:rPr lang="en-US" sz="2500" dirty="0" smtClean="0"/>
              <a:t> </a:t>
            </a:r>
            <a:r>
              <a:rPr lang="en-US" sz="2500" dirty="0" err="1" smtClean="0"/>
              <a:t>tidak</a:t>
            </a:r>
            <a:r>
              <a:rPr lang="en-US" sz="2500" dirty="0" smtClean="0"/>
              <a:t> </a:t>
            </a:r>
            <a:r>
              <a:rPr lang="en-US" sz="2500" dirty="0" err="1" smtClean="0"/>
              <a:t>terlepas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</a:t>
            </a:r>
            <a:r>
              <a:rPr lang="en-US" sz="2500" dirty="0" err="1" smtClean="0"/>
              <a:t>sistem</a:t>
            </a:r>
            <a:r>
              <a:rPr lang="en-US" sz="2500" dirty="0" smtClean="0"/>
              <a:t> </a:t>
            </a:r>
            <a:r>
              <a:rPr lang="en-US" sz="2500" dirty="0" err="1" smtClean="0"/>
              <a:t>ekonomi</a:t>
            </a:r>
            <a:r>
              <a:rPr lang="en-US" sz="2500" dirty="0" smtClean="0"/>
              <a:t> Islam yang </a:t>
            </a:r>
            <a:r>
              <a:rPr lang="en-US" sz="2500" dirty="0" err="1" smtClean="0"/>
              <a:t>berkembang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Indonesia.</a:t>
            </a:r>
            <a:endParaRPr lang="en-US" sz="25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H. KODE ETIK AKUNTAN MANAJEMEN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>
            <a:normAutofit/>
          </a:bodyPr>
          <a:lstStyle/>
          <a:p>
            <a:pPr algn="just"/>
            <a:r>
              <a:rPr lang="en-US" sz="2500" dirty="0" err="1" smtClean="0"/>
              <a:t>Kode</a:t>
            </a:r>
            <a:r>
              <a:rPr lang="en-US" sz="2500" dirty="0" smtClean="0"/>
              <a:t> </a:t>
            </a:r>
            <a:r>
              <a:rPr lang="en-US" sz="2500" dirty="0" err="1" smtClean="0"/>
              <a:t>etik</a:t>
            </a:r>
            <a:r>
              <a:rPr lang="en-US" sz="2500" dirty="0" smtClean="0"/>
              <a:t> </a:t>
            </a:r>
            <a:r>
              <a:rPr lang="en-US" sz="2500" dirty="0" err="1" smtClean="0"/>
              <a:t>adalah</a:t>
            </a:r>
            <a:r>
              <a:rPr lang="en-US" sz="2500" dirty="0" smtClean="0"/>
              <a:t> </a:t>
            </a:r>
            <a:r>
              <a:rPr lang="en-US" sz="2500" dirty="0" err="1" smtClean="0"/>
              <a:t>pedoman</a:t>
            </a:r>
            <a:r>
              <a:rPr lang="en-US" sz="2500" dirty="0" smtClean="0"/>
              <a:t> </a:t>
            </a:r>
            <a:r>
              <a:rPr lang="en-US" sz="2500" dirty="0" err="1" smtClean="0"/>
              <a:t>berperilaku</a:t>
            </a:r>
            <a:r>
              <a:rPr lang="en-US" sz="2500" dirty="0" smtClean="0"/>
              <a:t> </a:t>
            </a:r>
            <a:r>
              <a:rPr lang="en-US" sz="2500" dirty="0" err="1" smtClean="0"/>
              <a:t>baagi</a:t>
            </a:r>
            <a:r>
              <a:rPr lang="en-US" sz="2500" dirty="0" smtClean="0"/>
              <a:t> </a:t>
            </a:r>
            <a:r>
              <a:rPr lang="en-US" sz="2500" dirty="0" err="1" smtClean="0"/>
              <a:t>seseorang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menjalankan</a:t>
            </a:r>
            <a:r>
              <a:rPr lang="en-US" sz="2500" dirty="0" smtClean="0"/>
              <a:t> </a:t>
            </a:r>
            <a:r>
              <a:rPr lang="en-US" sz="2500" dirty="0" err="1" smtClean="0"/>
              <a:t>profesinya</a:t>
            </a:r>
            <a:r>
              <a:rPr lang="en-US" sz="2500" dirty="0" smtClean="0"/>
              <a:t>. </a:t>
            </a:r>
            <a:r>
              <a:rPr lang="en-US" sz="2500" dirty="0" err="1" smtClean="0"/>
              <a:t>Perilaku</a:t>
            </a:r>
            <a:r>
              <a:rPr lang="en-US" sz="2500" dirty="0" smtClean="0"/>
              <a:t> </a:t>
            </a:r>
            <a:r>
              <a:rPr lang="en-US" sz="2500" dirty="0" err="1" smtClean="0"/>
              <a:t>etis</a:t>
            </a:r>
            <a:r>
              <a:rPr lang="en-US" sz="2500" dirty="0" smtClean="0"/>
              <a:t> </a:t>
            </a:r>
            <a:r>
              <a:rPr lang="en-US" sz="2500" dirty="0" err="1" smtClean="0"/>
              <a:t>melibatkan</a:t>
            </a:r>
            <a:r>
              <a:rPr lang="en-US" sz="2500" dirty="0" smtClean="0"/>
              <a:t> </a:t>
            </a:r>
            <a:r>
              <a:rPr lang="en-US" sz="2500" dirty="0" err="1" smtClean="0"/>
              <a:t>penilaian</a:t>
            </a:r>
            <a:r>
              <a:rPr lang="en-US" sz="2500" dirty="0" smtClean="0"/>
              <a:t> moral yang </a:t>
            </a:r>
            <a:r>
              <a:rPr lang="en-US" sz="2500" dirty="0" err="1" smtClean="0"/>
              <a:t>mencangkup</a:t>
            </a:r>
            <a:r>
              <a:rPr lang="en-US" sz="2500" dirty="0" smtClean="0"/>
              <a:t> </a:t>
            </a:r>
            <a:r>
              <a:rPr lang="en-US" sz="2500" dirty="0" err="1" smtClean="0"/>
              <a:t>penerapan</a:t>
            </a:r>
            <a:r>
              <a:rPr lang="en-US" sz="2500" dirty="0" smtClean="0"/>
              <a:t> </a:t>
            </a:r>
            <a:r>
              <a:rPr lang="en-US" sz="2500" dirty="0" err="1" smtClean="0"/>
              <a:t>konsep</a:t>
            </a:r>
            <a:r>
              <a:rPr lang="en-US" sz="2500" dirty="0" smtClean="0"/>
              <a:t> </a:t>
            </a:r>
            <a:r>
              <a:rPr lang="en-US" sz="2500" dirty="0" err="1" smtClean="0"/>
              <a:t>benar</a:t>
            </a:r>
            <a:r>
              <a:rPr lang="en-US" sz="2500" dirty="0" smtClean="0"/>
              <a:t>, </a:t>
            </a:r>
            <a:r>
              <a:rPr lang="en-US" sz="2500" dirty="0" err="1" smtClean="0"/>
              <a:t>salah</a:t>
            </a:r>
            <a:r>
              <a:rPr lang="en-US" sz="2500" dirty="0" smtClean="0"/>
              <a:t>, </a:t>
            </a:r>
            <a:r>
              <a:rPr lang="en-US" sz="2500" dirty="0" err="1" smtClean="0"/>
              <a:t>baik</a:t>
            </a:r>
            <a:r>
              <a:rPr lang="en-US" sz="2500" dirty="0" smtClean="0"/>
              <a:t>, </a:t>
            </a:r>
            <a:r>
              <a:rPr lang="en-US" sz="2500" dirty="0" err="1" smtClean="0"/>
              <a:t>buruk</a:t>
            </a:r>
            <a:r>
              <a:rPr lang="en-US" sz="2500" dirty="0" smtClean="0"/>
              <a:t>,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tanggung</a:t>
            </a:r>
            <a:r>
              <a:rPr lang="en-US" sz="2500" dirty="0" smtClean="0"/>
              <a:t> </a:t>
            </a:r>
            <a:r>
              <a:rPr lang="en-US" sz="2500" dirty="0" err="1" smtClean="0"/>
              <a:t>jawab</a:t>
            </a:r>
            <a:r>
              <a:rPr lang="en-US" sz="2500" dirty="0" smtClean="0"/>
              <a:t>.</a:t>
            </a:r>
          </a:p>
          <a:p>
            <a:pPr algn="just"/>
            <a:r>
              <a:rPr lang="en-US" sz="2500" dirty="0" err="1" smtClean="0"/>
              <a:t>Prinsip</a:t>
            </a:r>
            <a:r>
              <a:rPr lang="en-US" sz="2500" dirty="0" smtClean="0"/>
              <a:t> </a:t>
            </a:r>
            <a:r>
              <a:rPr lang="en-US" sz="2500" dirty="0" err="1" smtClean="0"/>
              <a:t>umum</a:t>
            </a:r>
            <a:r>
              <a:rPr lang="en-US" sz="2500" dirty="0" smtClean="0"/>
              <a:t> yang </a:t>
            </a:r>
            <a:r>
              <a:rPr lang="en-US" sz="2500" dirty="0" err="1" smtClean="0"/>
              <a:t>dapat</a:t>
            </a:r>
            <a:r>
              <a:rPr lang="en-US" sz="2500" dirty="0" smtClean="0"/>
              <a:t> </a:t>
            </a:r>
            <a:r>
              <a:rPr lang="en-US" sz="2500" dirty="0" err="1" smtClean="0"/>
              <a:t>dijadikan</a:t>
            </a:r>
            <a:r>
              <a:rPr lang="en-US" sz="2500" dirty="0" smtClean="0"/>
              <a:t> </a:t>
            </a:r>
            <a:r>
              <a:rPr lang="en-US" sz="2500" dirty="0" err="1" smtClean="0"/>
              <a:t>sebagai</a:t>
            </a:r>
            <a:r>
              <a:rPr lang="en-US" sz="2500" dirty="0" smtClean="0"/>
              <a:t> </a:t>
            </a:r>
            <a:r>
              <a:rPr lang="en-US" sz="2500" dirty="0" err="1" smtClean="0"/>
              <a:t>pedoman</a:t>
            </a:r>
            <a:r>
              <a:rPr lang="en-US" sz="2500" dirty="0" smtClean="0"/>
              <a:t> </a:t>
            </a:r>
            <a:r>
              <a:rPr lang="en-US" sz="2500" dirty="0" err="1" smtClean="0"/>
              <a:t>bersama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mengurangi</a:t>
            </a:r>
            <a:r>
              <a:rPr lang="en-US" sz="2500" dirty="0" smtClean="0"/>
              <a:t> </a:t>
            </a:r>
            <a:r>
              <a:rPr lang="en-US" sz="2500" dirty="0" err="1" smtClean="0"/>
              <a:t>kemungkinan</a:t>
            </a:r>
            <a:r>
              <a:rPr lang="en-US" sz="2500" dirty="0" smtClean="0"/>
              <a:t> </a:t>
            </a:r>
            <a:r>
              <a:rPr lang="en-US" sz="2500" dirty="0" err="1" smtClean="0"/>
              <a:t>perbedaan</a:t>
            </a:r>
            <a:r>
              <a:rPr lang="en-US" sz="2500" dirty="0" smtClean="0"/>
              <a:t> </a:t>
            </a:r>
            <a:r>
              <a:rPr lang="en-US" sz="2500" dirty="0" err="1" smtClean="0"/>
              <a:t>sudut</a:t>
            </a:r>
            <a:r>
              <a:rPr lang="en-US" sz="2500" dirty="0" smtClean="0"/>
              <a:t> </a:t>
            </a:r>
            <a:r>
              <a:rPr lang="en-US" sz="2500" dirty="0" err="1" smtClean="0"/>
              <a:t>pandang</a:t>
            </a:r>
            <a:r>
              <a:rPr lang="en-US" sz="2500" dirty="0" smtClean="0"/>
              <a:t> </a:t>
            </a:r>
            <a:r>
              <a:rPr lang="en-US" sz="2500" dirty="0" err="1" smtClean="0"/>
              <a:t>tentang</a:t>
            </a:r>
            <a:r>
              <a:rPr lang="en-US" sz="2500" dirty="0" smtClean="0"/>
              <a:t> </a:t>
            </a:r>
            <a:r>
              <a:rPr lang="en-US" sz="2500" dirty="0" err="1" smtClean="0"/>
              <a:t>perilaku</a:t>
            </a:r>
            <a:r>
              <a:rPr lang="en-US" sz="2500" dirty="0" smtClean="0"/>
              <a:t> </a:t>
            </a:r>
            <a:r>
              <a:rPr lang="en-US" sz="2500" dirty="0" err="1" smtClean="0"/>
              <a:t>etis</a:t>
            </a:r>
            <a:r>
              <a:rPr lang="en-US" sz="2500" dirty="0" smtClean="0"/>
              <a:t>. </a:t>
            </a:r>
            <a:r>
              <a:rPr lang="en-US" sz="2500" dirty="0" err="1" smtClean="0"/>
              <a:t>Ada</a:t>
            </a:r>
            <a:r>
              <a:rPr lang="en-US" sz="2500" dirty="0" smtClean="0"/>
              <a:t> </a:t>
            </a:r>
            <a:r>
              <a:rPr lang="en-US" sz="2500" dirty="0" err="1" smtClean="0"/>
              <a:t>sepuluh</a:t>
            </a:r>
            <a:r>
              <a:rPr lang="en-US" sz="2500" dirty="0" smtClean="0"/>
              <a:t>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err="1" smtClean="0"/>
              <a:t>inti</a:t>
            </a:r>
            <a:r>
              <a:rPr lang="en-US" sz="2500" dirty="0" smtClean="0"/>
              <a:t> yang </a:t>
            </a:r>
            <a:r>
              <a:rPr lang="en-US" sz="2500" dirty="0" err="1" smtClean="0"/>
              <a:t>menggambarkan</a:t>
            </a:r>
            <a:r>
              <a:rPr lang="en-US" sz="2500" dirty="0" smtClean="0"/>
              <a:t> </a:t>
            </a:r>
            <a:r>
              <a:rPr lang="en-US" sz="2500" dirty="0" err="1" smtClean="0"/>
              <a:t>prinsip</a:t>
            </a:r>
            <a:r>
              <a:rPr lang="en-US" sz="2500" dirty="0" smtClean="0"/>
              <a:t> moral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etika</a:t>
            </a:r>
            <a:r>
              <a:rPr lang="en-US" sz="2500" dirty="0" smtClean="0"/>
              <a:t>.</a:t>
            </a:r>
          </a:p>
          <a:p>
            <a:pPr marL="857250" lvl="1" indent="-457200">
              <a:buNone/>
            </a:pPr>
            <a:endParaRPr lang="en-US" sz="2100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4525963"/>
          </a:xfrm>
        </p:spPr>
        <p:txBody>
          <a:bodyPr/>
          <a:lstStyle/>
          <a:p>
            <a:pPr marL="857250" lvl="1" indent="-457200">
              <a:buFont typeface="+mj-lt"/>
              <a:buAutoNum type="arabicPeriod"/>
            </a:pPr>
            <a:r>
              <a:rPr lang="en-US" sz="2500" dirty="0" err="1" smtClean="0"/>
              <a:t>Kejujuran</a:t>
            </a:r>
            <a:r>
              <a:rPr lang="en-US" sz="2500" dirty="0" smtClean="0"/>
              <a:t> </a:t>
            </a:r>
            <a:r>
              <a:rPr lang="en-US" sz="2500" i="1" dirty="0" smtClean="0"/>
              <a:t>(honesty).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500" dirty="0" err="1" smtClean="0"/>
              <a:t>Integritas</a:t>
            </a:r>
            <a:r>
              <a:rPr lang="en-US" sz="2500" dirty="0" smtClean="0"/>
              <a:t> </a:t>
            </a:r>
            <a:r>
              <a:rPr lang="en-US" sz="2500" i="1" dirty="0" smtClean="0"/>
              <a:t>(integrity).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500" dirty="0" err="1" smtClean="0"/>
              <a:t>Memegang</a:t>
            </a:r>
            <a:r>
              <a:rPr lang="en-US" sz="2500" dirty="0" smtClean="0"/>
              <a:t> </a:t>
            </a:r>
            <a:r>
              <a:rPr lang="en-US" sz="2500" dirty="0" err="1" smtClean="0"/>
              <a:t>janji</a:t>
            </a:r>
            <a:r>
              <a:rPr lang="en-US" sz="2500" dirty="0" smtClean="0"/>
              <a:t> </a:t>
            </a:r>
            <a:r>
              <a:rPr lang="en-US" sz="2500" i="1" dirty="0" smtClean="0"/>
              <a:t>(Promise </a:t>
            </a:r>
            <a:r>
              <a:rPr lang="en-US" sz="2500" i="1" dirty="0" err="1" smtClean="0"/>
              <a:t>Kepping</a:t>
            </a:r>
            <a:r>
              <a:rPr lang="en-US" sz="2500" i="1" dirty="0" smtClean="0"/>
              <a:t>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500" dirty="0" err="1" smtClean="0"/>
              <a:t>Kesetiaan</a:t>
            </a:r>
            <a:r>
              <a:rPr lang="en-US" sz="2500" dirty="0" smtClean="0"/>
              <a:t> </a:t>
            </a:r>
            <a:r>
              <a:rPr lang="en-US" sz="2500" i="1" dirty="0" smtClean="0"/>
              <a:t>(fidelity).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500" dirty="0" err="1" smtClean="0"/>
              <a:t>Keadilan</a:t>
            </a:r>
            <a:r>
              <a:rPr lang="en-US" sz="2500" dirty="0" smtClean="0"/>
              <a:t> </a:t>
            </a:r>
            <a:r>
              <a:rPr lang="en-US" sz="2500" i="1" dirty="0" smtClean="0"/>
              <a:t>(</a:t>
            </a:r>
            <a:r>
              <a:rPr lang="en-US" sz="2500" i="1" dirty="0" err="1" smtClean="0"/>
              <a:t>fairsness</a:t>
            </a:r>
            <a:r>
              <a:rPr lang="en-US" sz="2500" i="1" dirty="0" smtClean="0"/>
              <a:t>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500" dirty="0" err="1" smtClean="0"/>
              <a:t>Kepedulian</a:t>
            </a:r>
            <a:r>
              <a:rPr lang="en-US" sz="2500" dirty="0" smtClean="0"/>
              <a:t>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500" dirty="0" err="1" smtClean="0"/>
              <a:t>sesama</a:t>
            </a:r>
            <a:r>
              <a:rPr lang="en-US" sz="2500" dirty="0" smtClean="0"/>
              <a:t> </a:t>
            </a:r>
            <a:r>
              <a:rPr lang="en-US" sz="2500" i="1" dirty="0" smtClean="0"/>
              <a:t>(caring for others).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500" dirty="0" err="1" smtClean="0"/>
              <a:t>Kewarganegaraan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bertanggung</a:t>
            </a:r>
            <a:r>
              <a:rPr lang="en-US" sz="2500" dirty="0" smtClean="0"/>
              <a:t> </a:t>
            </a:r>
            <a:r>
              <a:rPr lang="en-US" sz="2500" dirty="0" err="1" smtClean="0"/>
              <a:t>jawab</a:t>
            </a:r>
            <a:r>
              <a:rPr lang="en-US" sz="2500" dirty="0" smtClean="0"/>
              <a:t> </a:t>
            </a:r>
            <a:r>
              <a:rPr lang="en-US" sz="2500" i="1" dirty="0" smtClean="0"/>
              <a:t>(responsible citizenship).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500" dirty="0" err="1" smtClean="0"/>
              <a:t>Pencapaian</a:t>
            </a:r>
            <a:r>
              <a:rPr lang="en-US" sz="2500" dirty="0" smtClean="0"/>
              <a:t> </a:t>
            </a:r>
            <a:r>
              <a:rPr lang="en-US" sz="2500" dirty="0" err="1" smtClean="0"/>
              <a:t>kesempurnaan</a:t>
            </a:r>
            <a:r>
              <a:rPr lang="en-US" sz="2500" dirty="0" smtClean="0"/>
              <a:t> </a:t>
            </a:r>
            <a:r>
              <a:rPr lang="en-US" sz="2500" i="1" dirty="0" smtClean="0"/>
              <a:t>(pursuit of excellence).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500" dirty="0" err="1" smtClean="0"/>
              <a:t>Akuntabilitas</a:t>
            </a:r>
            <a:r>
              <a:rPr lang="en-US" sz="2500" dirty="0" smtClean="0"/>
              <a:t> </a:t>
            </a:r>
            <a:r>
              <a:rPr lang="en-US" sz="2500" i="1" dirty="0" smtClean="0"/>
              <a:t>(accountability</a:t>
            </a:r>
            <a:r>
              <a:rPr lang="en-US" sz="2500" i="1" dirty="0" smtClean="0"/>
              <a:t>).</a:t>
            </a:r>
            <a:endParaRPr lang="en-US" sz="2500" i="1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1"/>
            <a:ext cx="7848600" cy="3657600"/>
          </a:xfrm>
        </p:spPr>
        <p:txBody>
          <a:bodyPr>
            <a:normAutofit/>
          </a:bodyPr>
          <a:lstStyle/>
          <a:p>
            <a:pPr algn="just"/>
            <a:r>
              <a:rPr lang="en-US" sz="2500" dirty="0" smtClean="0"/>
              <a:t>Di Indonesia, IAMI </a:t>
            </a:r>
            <a:r>
              <a:rPr lang="en-US" sz="2500" dirty="0" err="1" smtClean="0"/>
              <a:t>menyusun</a:t>
            </a:r>
            <a:r>
              <a:rPr lang="en-US" sz="2500" dirty="0" smtClean="0"/>
              <a:t> </a:t>
            </a:r>
            <a:r>
              <a:rPr lang="en-US" sz="2500" dirty="0" err="1" smtClean="0"/>
              <a:t>standar</a:t>
            </a:r>
            <a:r>
              <a:rPr lang="en-US" sz="2500" dirty="0" smtClean="0"/>
              <a:t> </a:t>
            </a:r>
            <a:r>
              <a:rPr lang="en-US" sz="2500" dirty="0" err="1" smtClean="0"/>
              <a:t>etika</a:t>
            </a:r>
            <a:r>
              <a:rPr lang="en-US" sz="2500" dirty="0" smtClean="0"/>
              <a:t> yang </a:t>
            </a:r>
            <a:r>
              <a:rPr lang="en-US" sz="2500" dirty="0" err="1" smtClean="0"/>
              <a:t>mengambarkan</a:t>
            </a:r>
            <a:r>
              <a:rPr lang="en-US" sz="2500" dirty="0" smtClean="0"/>
              <a:t> </a:t>
            </a:r>
            <a:r>
              <a:rPr lang="en-US" sz="2500" dirty="0" err="1" smtClean="0"/>
              <a:t>perilaku</a:t>
            </a:r>
            <a:r>
              <a:rPr lang="en-US" sz="2500" dirty="0" smtClean="0"/>
              <a:t> </a:t>
            </a:r>
            <a:r>
              <a:rPr lang="en-US" sz="2500" dirty="0" err="1" smtClean="0"/>
              <a:t>etis</a:t>
            </a:r>
            <a:r>
              <a:rPr lang="en-US" sz="2500" dirty="0" smtClean="0"/>
              <a:t>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. </a:t>
            </a:r>
            <a:r>
              <a:rPr lang="en-US" sz="2500" dirty="0" err="1" smtClean="0"/>
              <a:t>Akuntan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dituntut</a:t>
            </a:r>
            <a:r>
              <a:rPr lang="en-US" sz="2500" dirty="0" smtClean="0"/>
              <a:t> </a:t>
            </a:r>
            <a:r>
              <a:rPr lang="en-US" sz="2500" dirty="0" err="1" smtClean="0"/>
              <a:t>tidak</a:t>
            </a:r>
            <a:r>
              <a:rPr lang="en-US" sz="2500" dirty="0" smtClean="0"/>
              <a:t> </a:t>
            </a:r>
            <a:r>
              <a:rPr lang="en-US" sz="2500" dirty="0" err="1" smtClean="0"/>
              <a:t>melakukan</a:t>
            </a:r>
            <a:r>
              <a:rPr lang="en-US" sz="2500" dirty="0" smtClean="0"/>
              <a:t> </a:t>
            </a:r>
            <a:r>
              <a:rPr lang="en-US" sz="2500" dirty="0" err="1" smtClean="0"/>
              <a:t>tindakan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tidak</a:t>
            </a:r>
            <a:r>
              <a:rPr lang="en-US" sz="2500" dirty="0" smtClean="0"/>
              <a:t> </a:t>
            </a:r>
            <a:r>
              <a:rPr lang="en-US" sz="2500" dirty="0" err="1" smtClean="0"/>
              <a:t>sejalan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standar</a:t>
            </a:r>
            <a:r>
              <a:rPr lang="en-US" sz="2500" dirty="0" smtClean="0"/>
              <a:t> </a:t>
            </a:r>
            <a:r>
              <a:rPr lang="en-US" sz="2500" dirty="0" err="1" smtClean="0"/>
              <a:t>etika</a:t>
            </a:r>
            <a:r>
              <a:rPr lang="en-US" sz="2500" dirty="0" smtClean="0"/>
              <a:t> </a:t>
            </a:r>
            <a:r>
              <a:rPr lang="en-US" sz="2500" dirty="0" err="1" smtClean="0"/>
              <a:t>ini</a:t>
            </a:r>
            <a:r>
              <a:rPr lang="en-US" sz="2500" dirty="0" smtClean="0"/>
              <a:t>.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2100" b="1" dirty="0" err="1" smtClean="0"/>
              <a:t>Kompetensi</a:t>
            </a:r>
            <a:endParaRPr lang="en-US" sz="2100" b="1" dirty="0" smtClean="0"/>
          </a:p>
          <a:p>
            <a:pPr marL="857250" lvl="1" indent="-457200" algn="just">
              <a:buFont typeface="+mj-lt"/>
              <a:buAutoNum type="arabicPeriod"/>
            </a:pPr>
            <a:r>
              <a:rPr lang="en-US" sz="2100" b="1" dirty="0" err="1" smtClean="0"/>
              <a:t>Kerahasiaan</a:t>
            </a:r>
            <a:endParaRPr lang="en-US" sz="2100" b="1" dirty="0" smtClean="0"/>
          </a:p>
          <a:p>
            <a:pPr marL="857250" lvl="1" indent="-457200" algn="just">
              <a:buFont typeface="+mj-lt"/>
              <a:buAutoNum type="arabicPeriod"/>
            </a:pPr>
            <a:r>
              <a:rPr lang="en-US" sz="2100" b="1" dirty="0" err="1" smtClean="0"/>
              <a:t>Integritas</a:t>
            </a:r>
            <a:endParaRPr lang="en-US" sz="2100" b="1" dirty="0" smtClean="0"/>
          </a:p>
          <a:p>
            <a:pPr marL="857250" lvl="1" indent="-457200" algn="just">
              <a:buFont typeface="+mj-lt"/>
              <a:buAutoNum type="arabicPeriod"/>
            </a:pPr>
            <a:r>
              <a:rPr lang="en-US" sz="2100" b="1" dirty="0" err="1" smtClean="0"/>
              <a:t>Objektivitas</a:t>
            </a:r>
            <a:endParaRPr lang="en-US" sz="2100" b="1" dirty="0" smtClean="0"/>
          </a:p>
          <a:p>
            <a:pPr marL="857250" lvl="1" indent="-457200" algn="just">
              <a:buFont typeface="+mj-lt"/>
              <a:buAutoNum type="arabicPeriod"/>
            </a:pPr>
            <a:r>
              <a:rPr lang="en-US" sz="2100" b="1" dirty="0" err="1" smtClean="0"/>
              <a:t>Resolusi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Konflik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Etika</a:t>
            </a:r>
            <a:endParaRPr lang="en-US" sz="21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334000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fi-FI" sz="2500" dirty="0" smtClean="0"/>
              <a:t>Di sisi lain, kedua jenis akuntansi ini memiliki persamaan sebagai berikut.</a:t>
            </a:r>
            <a:endParaRPr lang="id-ID" sz="2500" dirty="0" smtClean="0"/>
          </a:p>
          <a:p>
            <a:pPr algn="just"/>
            <a:r>
              <a:rPr lang="id-ID" sz="2500" b="1" dirty="0"/>
              <a:t>Menyediakan </a:t>
            </a:r>
            <a:r>
              <a:rPr lang="id-ID" sz="2500" b="1" dirty="0" smtClean="0"/>
              <a:t>informasi. </a:t>
            </a:r>
            <a:r>
              <a:rPr lang="fi-FI" sz="2500" dirty="0" smtClean="0"/>
              <a:t>Baik </a:t>
            </a:r>
            <a:r>
              <a:rPr lang="fi-FI" sz="2500" dirty="0"/>
              <a:t>akuntansi manajemen maupun akuntansi keuangan merupakan fungsi akuntansi </a:t>
            </a:r>
            <a:r>
              <a:rPr lang="id-ID" sz="2500" dirty="0" smtClean="0"/>
              <a:t> yang </a:t>
            </a:r>
            <a:r>
              <a:rPr lang="id-ID" sz="2500" dirty="0"/>
              <a:t>menyediakan informasi bagi seseorang yang bermanfaat dalam </a:t>
            </a:r>
            <a:r>
              <a:rPr lang="id-ID" sz="2500" dirty="0" smtClean="0"/>
              <a:t>pengambilan keputusan.</a:t>
            </a:r>
          </a:p>
          <a:p>
            <a:pPr algn="just"/>
            <a:r>
              <a:rPr lang="id-ID" sz="2500" b="1" dirty="0" smtClean="0"/>
              <a:t>Menggunakan</a:t>
            </a:r>
            <a:r>
              <a:rPr lang="id-ID" sz="2500" dirty="0" smtClean="0"/>
              <a:t>. </a:t>
            </a:r>
            <a:r>
              <a:rPr lang="sv-SE" sz="2500" dirty="0" smtClean="0"/>
              <a:t>Metode </a:t>
            </a:r>
            <a:r>
              <a:rPr lang="sv-SE" sz="2500" dirty="0"/>
              <a:t>akuntansi yang lazim digunakan dalam akuntansi keuangan juga relevan </a:t>
            </a:r>
            <a:r>
              <a:rPr lang="id-ID" sz="2500" dirty="0" smtClean="0"/>
              <a:t> digunakan </a:t>
            </a:r>
            <a:r>
              <a:rPr lang="id-ID" sz="2500" dirty="0"/>
              <a:t>dalam akuntansi </a:t>
            </a:r>
            <a:r>
              <a:rPr lang="id-ID" sz="2500" dirty="0" smtClean="0"/>
              <a:t>manajemen</a:t>
            </a:r>
          </a:p>
          <a:p>
            <a:pPr algn="just"/>
            <a:r>
              <a:rPr lang="id-ID" sz="2500" b="1" dirty="0" smtClean="0"/>
              <a:t>Mengolah </a:t>
            </a:r>
            <a:r>
              <a:rPr lang="id-ID" sz="2500" b="1" dirty="0"/>
              <a:t>data </a:t>
            </a:r>
            <a:r>
              <a:rPr lang="id-ID" sz="2500" b="1" dirty="0" smtClean="0"/>
              <a:t>akuntansi.</a:t>
            </a:r>
            <a:r>
              <a:rPr lang="en-US" sz="2500" b="1" dirty="0" smtClean="0"/>
              <a:t> </a:t>
            </a:r>
            <a:r>
              <a:rPr lang="fi-FI" sz="2500" dirty="0" smtClean="0"/>
              <a:t>Baik </a:t>
            </a:r>
            <a:r>
              <a:rPr lang="fi-FI" sz="2500" dirty="0"/>
              <a:t>akuntansi manajemen maupun akuntansi keuangan menggunakan sistem </a:t>
            </a:r>
            <a:r>
              <a:rPr lang="id-ID" sz="2500" dirty="0" smtClean="0"/>
              <a:t> informasi </a:t>
            </a:r>
            <a:r>
              <a:rPr lang="id-ID" sz="2500" dirty="0"/>
              <a:t>operasi yang sama sebagai bahan baku dalam menghasilkan </a:t>
            </a:r>
            <a:r>
              <a:rPr lang="id-ID" sz="2500" dirty="0" smtClean="0"/>
              <a:t>informasi yang </a:t>
            </a:r>
            <a:r>
              <a:rPr lang="id-ID" sz="2500" dirty="0"/>
              <a:t>disajikan kepada pemakainya. </a:t>
            </a:r>
            <a:endParaRPr lang="fi-FI" sz="2500" dirty="0" smtClean="0"/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0914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2040"/>
            <a:ext cx="8229600" cy="484056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d-ID" b="1" dirty="0"/>
              <a:t>Pemakai Utama. </a:t>
            </a:r>
            <a:r>
              <a:rPr lang="id-ID" dirty="0"/>
              <a:t>Pemakai utama informasi yang dihasilkan oleh akuntansi </a:t>
            </a:r>
            <a:r>
              <a:rPr lang="id-ID" dirty="0" smtClean="0"/>
              <a:t>manajemen adalah </a:t>
            </a:r>
            <a:r>
              <a:rPr lang="id-ID" dirty="0"/>
              <a:t>pihak internal perusahaan. </a:t>
            </a:r>
            <a:endParaRPr lang="id-ID" dirty="0" smtClean="0"/>
          </a:p>
          <a:p>
            <a:pPr algn="just">
              <a:lnSpc>
                <a:spcPct val="120000"/>
              </a:lnSpc>
            </a:pPr>
            <a:r>
              <a:rPr lang="id-ID" dirty="0" smtClean="0"/>
              <a:t>Pihak </a:t>
            </a:r>
            <a:r>
              <a:rPr lang="id-ID" dirty="0"/>
              <a:t>internal perusahaan adalah </a:t>
            </a:r>
            <a:r>
              <a:rPr lang="id-ID" dirty="0" smtClean="0"/>
              <a:t>manajemen, mulai </a:t>
            </a:r>
            <a:r>
              <a:rPr lang="id-ID" dirty="0"/>
              <a:t>dari manajemen tingkat bawah hingga manajemen puncak. Informasi </a:t>
            </a:r>
            <a:r>
              <a:rPr lang="id-ID" dirty="0" smtClean="0"/>
              <a:t>akuntansi manajemen </a:t>
            </a:r>
            <a:r>
              <a:rPr lang="id-ID" dirty="0"/>
              <a:t>digunakan oleh manajer untuk menjalankan aktivitas pokoknya, </a:t>
            </a:r>
            <a:r>
              <a:rPr lang="id-ID" dirty="0" smtClean="0"/>
              <a:t>yaitu </a:t>
            </a:r>
            <a:r>
              <a:rPr lang="fi-FI" dirty="0" smtClean="0"/>
              <a:t>aktivitas </a:t>
            </a:r>
            <a:r>
              <a:rPr lang="fi-FI" dirty="0"/>
              <a:t>perencanaan, pelaksanaan, pengendalian, penilaian kinerja, dan </a:t>
            </a:r>
            <a:r>
              <a:rPr lang="fi-FI" dirty="0" smtClean="0"/>
              <a:t>pengambilan</a:t>
            </a:r>
            <a:r>
              <a:rPr lang="id-ID" dirty="0" smtClean="0"/>
              <a:t> keputusan</a:t>
            </a:r>
            <a:r>
              <a:rPr lang="id-ID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id-ID" dirty="0"/>
              <a:t> Pemakai utama informasi yang dihasilkan akuntansi keuangan adalah pihak </a:t>
            </a:r>
            <a:r>
              <a:rPr lang="id-ID" dirty="0" smtClean="0"/>
              <a:t>luar perusahaan</a:t>
            </a:r>
            <a:r>
              <a:rPr lang="id-ID" dirty="0"/>
              <a:t>. Pihak luar perusahaan meliputi pemilik perusahaan, investor, kreditur, </a:t>
            </a:r>
            <a:r>
              <a:rPr lang="id-ID" dirty="0" smtClean="0"/>
              <a:t>dan </a:t>
            </a:r>
            <a:r>
              <a:rPr lang="sv-SE" dirty="0" smtClean="0"/>
              <a:t>pemerintah.</a:t>
            </a:r>
            <a:endParaRPr lang="id-ID" dirty="0" smtClean="0"/>
          </a:p>
          <a:p>
            <a:pPr algn="just">
              <a:lnSpc>
                <a:spcPct val="120000"/>
              </a:lnSpc>
            </a:pPr>
            <a:r>
              <a:rPr lang="sv-SE" dirty="0" smtClean="0"/>
              <a:t> </a:t>
            </a:r>
            <a:r>
              <a:rPr lang="sv-SE" dirty="0"/>
              <a:t>Informasi akuntansi keuangan disajikan dalam bentuk laporan </a:t>
            </a:r>
            <a:r>
              <a:rPr lang="sv-SE" dirty="0" smtClean="0"/>
              <a:t>keuangan</a:t>
            </a:r>
            <a:r>
              <a:rPr lang="id-ID" dirty="0" smtClean="0"/>
              <a:t> pokok</a:t>
            </a:r>
            <a:r>
              <a:rPr lang="id-ID" dirty="0"/>
              <a:t>, seperti laporan laba rugi, laporan posisi keuangan (neraca), laporan arus kas, dan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894326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352928" cy="48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84445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9005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d-ID" b="1" dirty="0" smtClean="0"/>
              <a:t>Restriksi</a:t>
            </a:r>
            <a:r>
              <a:rPr lang="id-ID" b="1" dirty="0"/>
              <a:t>. </a:t>
            </a:r>
            <a:r>
              <a:rPr lang="id-ID" dirty="0"/>
              <a:t>Pada dasarnya tidak ada restriksi dalam mengolah </a:t>
            </a:r>
            <a:r>
              <a:rPr lang="id-ID" i="1" dirty="0"/>
              <a:t>input</a:t>
            </a:r>
            <a:r>
              <a:rPr lang="id-ID" dirty="0"/>
              <a:t> dan memproses </a:t>
            </a:r>
            <a:r>
              <a:rPr lang="id-ID" dirty="0" smtClean="0"/>
              <a:t>data untuk </a:t>
            </a:r>
            <a:r>
              <a:rPr lang="id-ID" dirty="0"/>
              <a:t>menghasilkan informasi akuntansi manajemen. </a:t>
            </a:r>
            <a:endParaRPr lang="id-ID" dirty="0" smtClean="0"/>
          </a:p>
          <a:p>
            <a:pPr algn="just"/>
            <a:r>
              <a:rPr lang="id-ID" dirty="0" smtClean="0"/>
              <a:t>Pedoman </a:t>
            </a:r>
            <a:r>
              <a:rPr lang="id-ID" dirty="0"/>
              <a:t>yang </a:t>
            </a:r>
            <a:r>
              <a:rPr lang="id-ID" dirty="0" smtClean="0"/>
              <a:t>lazim </a:t>
            </a:r>
            <a:r>
              <a:rPr lang="sv-SE" dirty="0" smtClean="0"/>
              <a:t>digunakan </a:t>
            </a:r>
            <a:r>
              <a:rPr lang="sv-SE" dirty="0"/>
              <a:t>untuk menghasilkan informasi akuntansi adalah perbandingan antara </a:t>
            </a:r>
            <a:r>
              <a:rPr lang="sv-SE" dirty="0" smtClean="0"/>
              <a:t>biayamanfaat</a:t>
            </a:r>
            <a:r>
              <a:rPr lang="id-ID" dirty="0" smtClean="0"/>
              <a:t> (</a:t>
            </a:r>
            <a:r>
              <a:rPr lang="id-ID" i="1" dirty="0" smtClean="0"/>
              <a:t>cost-benefit</a:t>
            </a:r>
            <a:r>
              <a:rPr lang="id-ID" dirty="0" smtClean="0"/>
              <a:t>). Apabila biaya Penyajian lebih kecil Daripada manfaat yang diperoleh, Maka informasi Tersebut pantas disajikan. Sebaliknya, Apabila biaya penyajian Lebih besar daripada manfaat Yang diperoleh, maka informasi tersebut Tidak perlu disajikan.</a:t>
            </a:r>
            <a:endParaRPr lang="id-ID" dirty="0"/>
          </a:p>
          <a:p>
            <a:pPr algn="just"/>
            <a:r>
              <a:rPr lang="sv-SE" dirty="0"/>
              <a:t>Restriksi dalam akuntansi keuangan adalah PABU (Prinsip Akuntansi yang </a:t>
            </a:r>
            <a:r>
              <a:rPr lang="sv-SE" dirty="0" smtClean="0"/>
              <a:t>Berlaku</a:t>
            </a:r>
            <a:r>
              <a:rPr lang="id-ID" dirty="0" smtClean="0"/>
              <a:t> Umum</a:t>
            </a:r>
            <a:r>
              <a:rPr lang="id-ID" dirty="0"/>
              <a:t>). Salah satu elemen PABU yang menjadi dasar utama pencatatan transaksi </a:t>
            </a:r>
            <a:r>
              <a:rPr lang="id-ID" dirty="0" smtClean="0"/>
              <a:t>keuangan adalah </a:t>
            </a:r>
            <a:r>
              <a:rPr lang="id-ID" dirty="0"/>
              <a:t>PSAK (Pernyataan Standar Akuntansi Keuangan). PSAK dikeluarkan oleh </a:t>
            </a:r>
            <a:r>
              <a:rPr lang="id-ID" dirty="0" smtClean="0"/>
              <a:t>DSAKIAI (Dewan Standar Akuntansi Keuangan Ikatan Akuntan Indonesia</a:t>
            </a:r>
            <a:r>
              <a:rPr lang="id-ID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714970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id-ID" sz="2300" b="1" dirty="0" smtClean="0"/>
              <a:t>Jenis </a:t>
            </a:r>
            <a:r>
              <a:rPr lang="id-ID" sz="2300" b="1" dirty="0"/>
              <a:t>Informasi. </a:t>
            </a:r>
            <a:r>
              <a:rPr lang="id-ID" sz="2300" dirty="0"/>
              <a:t>Jenis informasi yang dihasilkan oleh akuntansi manajemen </a:t>
            </a:r>
            <a:r>
              <a:rPr lang="id-ID" sz="2300" dirty="0" smtClean="0"/>
              <a:t>meliputi informasi </a:t>
            </a:r>
            <a:r>
              <a:rPr lang="id-ID" sz="2300" dirty="0"/>
              <a:t>keuangan dan nonkeuangan. Contoh informasi keuangan yang dihasilkan </a:t>
            </a:r>
            <a:r>
              <a:rPr lang="id-ID" sz="2300" dirty="0" smtClean="0"/>
              <a:t>oleh akuntansi </a:t>
            </a:r>
            <a:r>
              <a:rPr lang="id-ID" sz="2300" dirty="0"/>
              <a:t>manajemen adalah informasi biaya produk, penjualan, dan biaya. </a:t>
            </a:r>
            <a:endParaRPr lang="id-ID" sz="2300" dirty="0" smtClean="0"/>
          </a:p>
          <a:p>
            <a:pPr algn="just"/>
            <a:r>
              <a:rPr lang="id-ID" sz="2300" dirty="0" smtClean="0"/>
              <a:t>Sedangkan contoh </a:t>
            </a:r>
            <a:r>
              <a:rPr lang="id-ID" sz="2300" dirty="0"/>
              <a:t>informasi nonkeuangannya adalah informasi jenis bahan, jumlah produksi, </a:t>
            </a:r>
            <a:r>
              <a:rPr lang="id-ID" sz="2300" dirty="0" smtClean="0"/>
              <a:t>mesin rusak</a:t>
            </a:r>
            <a:r>
              <a:rPr lang="id-ID" sz="2300" dirty="0"/>
              <a:t>, jumlah pegawai dan jam lemburnya, serta produk cacat</a:t>
            </a:r>
            <a:r>
              <a:rPr lang="id-ID" sz="2300" dirty="0" smtClean="0"/>
              <a:t>.  </a:t>
            </a:r>
          </a:p>
          <a:p>
            <a:pPr algn="just"/>
            <a:r>
              <a:rPr lang="id-ID" sz="2300" dirty="0" smtClean="0"/>
              <a:t>Jenis </a:t>
            </a:r>
            <a:r>
              <a:rPr lang="id-ID" sz="2300" dirty="0"/>
              <a:t>informasi yang dihasilkan oleh akuntansi keuangan adalah informasi keuangan.</a:t>
            </a:r>
          </a:p>
          <a:p>
            <a:pPr algn="just"/>
            <a:r>
              <a:rPr lang="es-ES" sz="2300" dirty="0" err="1"/>
              <a:t>Informasi</a:t>
            </a:r>
            <a:r>
              <a:rPr lang="es-ES" sz="2300" dirty="0"/>
              <a:t> yang </a:t>
            </a:r>
            <a:r>
              <a:rPr lang="es-ES" sz="2300" dirty="0" err="1"/>
              <a:t>disajikan</a:t>
            </a:r>
            <a:r>
              <a:rPr lang="es-ES" sz="2300" dirty="0"/>
              <a:t> </a:t>
            </a:r>
            <a:r>
              <a:rPr lang="es-ES" sz="2300" dirty="0" err="1"/>
              <a:t>dalam</a:t>
            </a:r>
            <a:r>
              <a:rPr lang="es-ES" sz="2300" dirty="0"/>
              <a:t> </a:t>
            </a:r>
            <a:r>
              <a:rPr lang="es-ES" sz="2300" dirty="0" err="1"/>
              <a:t>laporan</a:t>
            </a:r>
            <a:r>
              <a:rPr lang="es-ES" sz="2300" dirty="0"/>
              <a:t> </a:t>
            </a:r>
            <a:r>
              <a:rPr lang="es-ES" sz="2300" dirty="0" err="1"/>
              <a:t>laba</a:t>
            </a:r>
            <a:r>
              <a:rPr lang="es-ES" sz="2300" dirty="0"/>
              <a:t> </a:t>
            </a:r>
            <a:r>
              <a:rPr lang="es-ES" sz="2300" dirty="0" err="1"/>
              <a:t>rugi</a:t>
            </a:r>
            <a:r>
              <a:rPr lang="es-ES" sz="2300" dirty="0"/>
              <a:t>, </a:t>
            </a:r>
            <a:r>
              <a:rPr lang="es-ES" sz="2300" dirty="0" err="1"/>
              <a:t>laporan</a:t>
            </a:r>
            <a:r>
              <a:rPr lang="es-ES" sz="2300" dirty="0"/>
              <a:t> </a:t>
            </a:r>
            <a:r>
              <a:rPr lang="es-ES" sz="2300" dirty="0" err="1"/>
              <a:t>posisi</a:t>
            </a:r>
            <a:r>
              <a:rPr lang="es-ES" sz="2300" dirty="0"/>
              <a:t> </a:t>
            </a:r>
            <a:r>
              <a:rPr lang="es-ES" sz="2300" dirty="0" err="1"/>
              <a:t>keuangan</a:t>
            </a:r>
            <a:r>
              <a:rPr lang="es-ES" sz="2300" dirty="0"/>
              <a:t>, dan </a:t>
            </a:r>
            <a:r>
              <a:rPr lang="es-ES" sz="2300" dirty="0" err="1" smtClean="0"/>
              <a:t>laporan</a:t>
            </a:r>
            <a:r>
              <a:rPr lang="id-ID" sz="2300" dirty="0" smtClean="0"/>
              <a:t> </a:t>
            </a:r>
            <a:r>
              <a:rPr lang="fi-FI" sz="2300" dirty="0" smtClean="0"/>
              <a:t>arus </a:t>
            </a:r>
            <a:r>
              <a:rPr lang="fi-FI" sz="2300" dirty="0"/>
              <a:t>kas merupakan informasi keuangan.</a:t>
            </a:r>
            <a:endParaRPr lang="id-ID" sz="2300" dirty="0"/>
          </a:p>
        </p:txBody>
      </p:sp>
    </p:spTree>
    <p:extLst>
      <p:ext uri="{BB962C8B-B14F-4D97-AF65-F5344CB8AC3E}">
        <p14:creationId xmlns:p14="http://schemas.microsoft.com/office/powerpoint/2010/main" xmlns="" val="183111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3371</Words>
  <Application>Microsoft Office PowerPoint</Application>
  <PresentationFormat>On-screen Show (4:3)</PresentationFormat>
  <Paragraphs>200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BAB I  MENGENAL AKUNTANSI MANAJEMEN</vt:lpstr>
      <vt:lpstr>Slide 2</vt:lpstr>
      <vt:lpstr>A. PENGERTIAN AKUNTANSI MANAJEMEN</vt:lpstr>
      <vt:lpstr>B. AKUNTANSI MANAJEMEN DAN AKUNTANSI KEUANGAN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C. SISTEM INFORMASI AKUNTANSI MANAJEMEN</vt:lpstr>
      <vt:lpstr>Pemrosesan Informasi</vt:lpstr>
      <vt:lpstr>Slide 15</vt:lpstr>
      <vt:lpstr>Slide 16</vt:lpstr>
      <vt:lpstr>Slide 17</vt:lpstr>
      <vt:lpstr>Slide 18</vt:lpstr>
      <vt:lpstr>Proses Manajemen</vt:lpstr>
      <vt:lpstr>D. SEJARAH AKUNTANSI MANAJEMEN</vt:lpstr>
      <vt:lpstr>Periodisasi Sejarah Perkembangan Akuntansi</vt:lpstr>
      <vt:lpstr>Akuntansi Sebelum Double Entry System</vt:lpstr>
      <vt:lpstr>Pengenalan Double Entry System</vt:lpstr>
      <vt:lpstr>Akuntansi Setelah Double Entry System</vt:lpstr>
      <vt:lpstr>Revolusi Pertama Akuntansi Manajemen</vt:lpstr>
      <vt:lpstr>Revolusi Kedua Akuntansi Manajemen</vt:lpstr>
      <vt:lpstr>E. TREND YANG MEMPENGARUHI AKUNTANSI MANAJEMEN</vt:lpstr>
      <vt:lpstr>Orientasi Pelanggan</vt:lpstr>
      <vt:lpstr>Slide 29</vt:lpstr>
      <vt:lpstr>Slide 30</vt:lpstr>
      <vt:lpstr>Slide 31</vt:lpstr>
      <vt:lpstr>Perspektif Lintas Fungsi</vt:lpstr>
      <vt:lpstr>Kompetisi Global</vt:lpstr>
      <vt:lpstr>Manajemen Kualitas Total</vt:lpstr>
      <vt:lpstr>Slide 35</vt:lpstr>
      <vt:lpstr>Waktu sebagai Elemen Kompetitif</vt:lpstr>
      <vt:lpstr>Kemajuan Teknologi Informasi </vt:lpstr>
      <vt:lpstr>Kemajuan Lingkungan Pemanufakturan</vt:lpstr>
      <vt:lpstr>Pertumbuhan dan Deregulasi Industri Jasa</vt:lpstr>
      <vt:lpstr>Manajemen Berbasis Aktivitas</vt:lpstr>
      <vt:lpstr>F. Peran Akuntan Manajemen</vt:lpstr>
      <vt:lpstr>G. Profesi Akuntan Manajemen</vt:lpstr>
      <vt:lpstr>Jenis Akuntan</vt:lpstr>
      <vt:lpstr>Slide 44</vt:lpstr>
      <vt:lpstr>Sertifikasi di Bidang Akuntansi</vt:lpstr>
      <vt:lpstr>Slide 46</vt:lpstr>
      <vt:lpstr>H. KODE ETIK AKUNTAN MANAJEMEN</vt:lpstr>
      <vt:lpstr>Slide 48</vt:lpstr>
      <vt:lpstr>Slide 49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 MENGENAL AKUNTANSI MANAJEMEN</dc:title>
  <dc:creator>Ning</dc:creator>
  <cp:lastModifiedBy>S4-Pro-13</cp:lastModifiedBy>
  <cp:revision>74</cp:revision>
  <dcterms:created xsi:type="dcterms:W3CDTF">2014-05-07T23:29:47Z</dcterms:created>
  <dcterms:modified xsi:type="dcterms:W3CDTF">2014-06-17T02:34:55Z</dcterms:modified>
</cp:coreProperties>
</file>